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62" r:id="rId6"/>
  </p:sldMasterIdLst>
  <p:handoutMasterIdLst>
    <p:handoutMasterId r:id="rId45"/>
  </p:handoutMasterIdLst>
  <p:sldIdLst>
    <p:sldId id="256" r:id="rId7"/>
    <p:sldId id="257" r:id="rId8"/>
    <p:sldId id="287" r:id="rId9"/>
    <p:sldId id="295" r:id="rId10"/>
    <p:sldId id="276" r:id="rId11"/>
    <p:sldId id="277" r:id="rId12"/>
    <p:sldId id="284" r:id="rId13"/>
    <p:sldId id="296" r:id="rId14"/>
    <p:sldId id="286" r:id="rId15"/>
    <p:sldId id="344" r:id="rId16"/>
    <p:sldId id="345" r:id="rId17"/>
    <p:sldId id="346" r:id="rId18"/>
    <p:sldId id="288" r:id="rId19"/>
    <p:sldId id="347" r:id="rId20"/>
    <p:sldId id="281" r:id="rId21"/>
    <p:sldId id="258" r:id="rId22"/>
    <p:sldId id="273" r:id="rId23"/>
    <p:sldId id="274" r:id="rId24"/>
    <p:sldId id="275" r:id="rId25"/>
    <p:sldId id="348" r:id="rId26"/>
    <p:sldId id="349" r:id="rId27"/>
    <p:sldId id="278" r:id="rId28"/>
    <p:sldId id="311" r:id="rId29"/>
    <p:sldId id="315" r:id="rId30"/>
    <p:sldId id="312" r:id="rId31"/>
    <p:sldId id="316" r:id="rId32"/>
    <p:sldId id="314" r:id="rId33"/>
    <p:sldId id="282" r:id="rId34"/>
    <p:sldId id="350" r:id="rId35"/>
    <p:sldId id="351" r:id="rId36"/>
    <p:sldId id="270" r:id="rId37"/>
    <p:sldId id="265" r:id="rId38"/>
    <p:sldId id="264" r:id="rId39"/>
    <p:sldId id="266" r:id="rId40"/>
    <p:sldId id="267" r:id="rId41"/>
    <p:sldId id="268" r:id="rId42"/>
    <p:sldId id="285" r:id="rId43"/>
    <p:sldId id="294"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9E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1" d="100"/>
          <a:sy n="121" d="100"/>
        </p:scale>
        <p:origin x="108" y="150"/>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3" Type="http://schemas.openxmlformats.org/officeDocument/2006/relationships/oleObject" Target="file:///D:\Usuarios\diana.rodriguez\Downloads\Informe%20Seguimiento%20Plan%20de%20Acci&#243;n%20III%20Trimestre%20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2.xml"/><Relationship Id="rId1" Type="http://schemas.microsoft.com/office/2011/relationships/chartStyle" Target="style12.xml"/></Relationships>
</file>

<file path=ppt/charts/_rels/chart2.xml.rels><?xml version="1.0" encoding="UTF-8" standalone="yes"?>
<Relationships xmlns="http://schemas.openxmlformats.org/package/2006/relationships"><Relationship Id="rId3" Type="http://schemas.openxmlformats.org/officeDocument/2006/relationships/oleObject" Target="file:///D:\Usuarios\diana.rodriguez\Downloads\Informe%20Seguimiento%20Plan%20de%20Acci&#243;n%20III%20Trimestre%20202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D:\Usuarios\diana.rodriguez\Downloads\Informe%20Seguimiento%20Plan%20de%20Acci&#243;n%20III%20Trimestre%20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Usuarios\diana.rodriguez\Downloads\Informe%20Seguimiento%20Plan%20de%20Acci&#243;n%20III%20Trimestre%20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Usuarios\diana.rodriguez\Downloads\Informe%20Seguimiento%20Plan%20de%20Acci&#243;n%20III%20Trimestre%20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Usuarios\diana.rodriguez\Downloads\Informe%20Seguimiento%20Plan%20de%20Acci&#243;n%20III%20Trimestre%202023.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minagriculturaco-my.sharepoint.com/personal/marlon_aragon_minagricultura_gov_co/Documents/Libros%20de%20Trabajo%203/Indicadores%202do%20trimestre%202023/3er%20Trimestre/03.%20Seguimiento%20Indicadores%20de%20Gesti&#243;n%20Financiera%20-%202023.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minagriculturaco-my.sharepoint.com/personal/marlon_aragon_minagricultura_gov_co/Documents/Libros%20de%20Trabajo%203/Indicadores%202do%20trimestre%202023/3er%20Trimestre/03.%20Seguimiento%20Indicadores%20de%20Gesti&#243;n%20Financiera%20-%20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32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O" b="1">
                <a:solidFill>
                  <a:schemeClr val="tx1"/>
                </a:solidFill>
              </a:rPr>
              <a:t>% AVANCE EJECUCIÓN PLAN DE ACCION INSTITUCIONAL </a:t>
            </a:r>
          </a:p>
          <a:p>
            <a:pPr algn="ctr">
              <a:defRPr b="1">
                <a:solidFill>
                  <a:schemeClr val="tx1"/>
                </a:solidFill>
              </a:defRPr>
            </a:pPr>
            <a:r>
              <a:rPr lang="es-CO" b="1">
                <a:solidFill>
                  <a:schemeClr val="tx1"/>
                </a:solidFill>
              </a:rPr>
              <a:t>Vigencia 2023</a:t>
            </a:r>
          </a:p>
          <a:p>
            <a:pPr algn="ctr">
              <a:defRPr b="1">
                <a:solidFill>
                  <a:schemeClr val="tx1"/>
                </a:solidFill>
              </a:defRPr>
            </a:pPr>
            <a:r>
              <a:rPr lang="es-CO" b="1">
                <a:solidFill>
                  <a:schemeClr val="tx1"/>
                </a:solidFill>
              </a:rPr>
              <a:t>Acumulado a 30 de septiembre</a:t>
            </a:r>
          </a:p>
        </c:rich>
      </c:tx>
      <c:layout>
        <c:manualLayout>
          <c:xMode val="edge"/>
          <c:yMode val="edge"/>
          <c:x val="0.29848913029110374"/>
          <c:y val="3.3001444059896849E-2"/>
        </c:manualLayout>
      </c:layout>
      <c:overlay val="0"/>
      <c:spPr>
        <a:noFill/>
        <a:ln>
          <a:noFill/>
        </a:ln>
        <a:effectLst/>
      </c:spPr>
      <c:txPr>
        <a:bodyPr rot="0" spcFirstLastPara="1" vertOverflow="ellipsis" vert="horz" wrap="square" anchor="ctr" anchorCtr="1"/>
        <a:lstStyle/>
        <a:p>
          <a:pPr algn="ctr">
            <a:defRPr sz="132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40000"/>
                <a:lumOff val="60000"/>
              </a:schemeClr>
            </a:solidFill>
            <a:ln>
              <a:noFill/>
            </a:ln>
            <a:effectLst/>
            <a:sp3d/>
          </c:spPr>
          <c:invertIfNegative val="0"/>
          <c:dLbls>
            <c:dLbl>
              <c:idx val="0"/>
              <c:layout>
                <c:manualLayout>
                  <c:x val="1.8836190402738491E-2"/>
                  <c:y val="-3.91271632806622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84-42D5-89C0-19DDD387D429}"/>
                </c:ext>
              </c:extLst>
            </c:dLbl>
            <c:dLbl>
              <c:idx val="1"/>
              <c:layout>
                <c:manualLayout>
                  <c:x val="2.0181632574362646E-2"/>
                  <c:y val="-4.2136945071482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84-42D5-89C0-19DDD387D429}"/>
                </c:ext>
              </c:extLst>
            </c:dLbl>
            <c:dLbl>
              <c:idx val="2"/>
              <c:layout>
                <c:manualLayout>
                  <c:x val="2.2872516917611056E-2"/>
                  <c:y val="-4.21369450714823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84-42D5-89C0-19DDD387D429}"/>
                </c:ext>
              </c:extLst>
            </c:dLbl>
            <c:dLbl>
              <c:idx val="3"/>
              <c:layout>
                <c:manualLayout>
                  <c:x val="2.0181632574362694E-2"/>
                  <c:y val="-3.912716328066215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84-42D5-89C0-19DDD387D429}"/>
                </c:ext>
              </c:extLst>
            </c:dLbl>
            <c:dLbl>
              <c:idx val="4"/>
              <c:layout>
                <c:manualLayout>
                  <c:x val="2.4217959089235134E-2"/>
                  <c:y val="-5.116629044394281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84-42D5-89C0-19DDD387D429}"/>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Hoja1!$B$265:$B$269</c:f>
              <c:strCache>
                <c:ptCount val="5"/>
                <c:pt idx="0">
                  <c:v>Viceministerio de Asuntos Agropecuarios</c:v>
                </c:pt>
                <c:pt idx="1">
                  <c:v>Viceministerio de Desarrollo Rural</c:v>
                </c:pt>
                <c:pt idx="2">
                  <c:v>Oficinas Asesoras o Adscritas al Despacho Ministro</c:v>
                </c:pt>
                <c:pt idx="3">
                  <c:v>Secretaria General</c:v>
                </c:pt>
                <c:pt idx="4">
                  <c:v>TOTAL % EJECUCION</c:v>
                </c:pt>
              </c:strCache>
            </c:strRef>
          </c:cat>
          <c:val>
            <c:numRef>
              <c:f>Hoja1!$C$265:$C$269</c:f>
              <c:numCache>
                <c:formatCode>_-* #,##0.0_-;\-* #,##0.0_-;_-* "-"??_-;_-@_-</c:formatCode>
                <c:ptCount val="5"/>
                <c:pt idx="0">
                  <c:v>37.675757575757572</c:v>
                </c:pt>
                <c:pt idx="1">
                  <c:v>22.700333333333329</c:v>
                </c:pt>
                <c:pt idx="2" formatCode="0.0">
                  <c:v>66.063567063122122</c:v>
                </c:pt>
                <c:pt idx="3" formatCode="0.0">
                  <c:v>86.801022126022119</c:v>
                </c:pt>
                <c:pt idx="4" formatCode="_-* #,##0.0_-;\-* #,##0.0_-;_-* &quot;-&quot;?_-;_-@_-">
                  <c:v>53.310170024558786</c:v>
                </c:pt>
              </c:numCache>
            </c:numRef>
          </c:val>
          <c:extLst>
            <c:ext xmlns:c16="http://schemas.microsoft.com/office/drawing/2014/chart" uri="{C3380CC4-5D6E-409C-BE32-E72D297353CC}">
              <c16:uniqueId val="{00000005-0084-42D5-89C0-19DDD387D429}"/>
            </c:ext>
          </c:extLst>
        </c:ser>
        <c:dLbls>
          <c:showLegendKey val="0"/>
          <c:showVal val="0"/>
          <c:showCatName val="0"/>
          <c:showSerName val="0"/>
          <c:showPercent val="0"/>
          <c:showBubbleSize val="0"/>
        </c:dLbls>
        <c:gapWidth val="150"/>
        <c:shape val="box"/>
        <c:axId val="1914787808"/>
        <c:axId val="1914786144"/>
        <c:axId val="0"/>
      </c:bar3DChart>
      <c:catAx>
        <c:axId val="1914787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crossAx val="1914786144"/>
        <c:crosses val="autoZero"/>
        <c:auto val="1"/>
        <c:lblAlgn val="ctr"/>
        <c:lblOffset val="100"/>
        <c:noMultiLvlLbl val="0"/>
      </c:catAx>
      <c:valAx>
        <c:axId val="1914786144"/>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O"/>
          </a:p>
        </c:txPr>
        <c:crossAx val="19147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Calibri" panose="020F0502020204030204" pitchFamily="34" charset="0"/>
          <a:cs typeface="Calibri" panose="020F0502020204030204" pitchFamily="34" charset="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Hoja2!$C$1</c:f>
              <c:strCache>
                <c:ptCount val="1"/>
                <c:pt idx="0">
                  <c:v>En termino pendiente de respuesta</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Hoja2!$B$2:$B$6</c:f>
              <c:strCache>
                <c:ptCount val="5"/>
                <c:pt idx="0">
                  <c:v>DESPACHO DEL VICEMINISTRO DE ASUNTOS AGROPECUARIOS</c:v>
                </c:pt>
                <c:pt idx="1">
                  <c:v>DIRECCIÓN DE CADENAS AGRÍCOLAS Y FORESTALES</c:v>
                </c:pt>
                <c:pt idx="2">
                  <c:v>DIRECCIÓN DE CADENAS PECUARIAS, PESQUERAS Y ACUÍCOLAS</c:v>
                </c:pt>
                <c:pt idx="3">
                  <c:v>DIRECCIÓN DE FINANCIAMIENTO Y RIESGOS AGROPECUARIOS</c:v>
                </c:pt>
                <c:pt idx="4">
                  <c:v>DIRECCIÓN DE INNOVACIÓN DESARROLLO TECNOLÓGICO Y PROTECCIÓN SANITARIA</c:v>
                </c:pt>
              </c:strCache>
            </c:strRef>
          </c:cat>
          <c:val>
            <c:numRef>
              <c:f>Hoja2!$C$2:$C$6</c:f>
              <c:numCache>
                <c:formatCode>General</c:formatCode>
                <c:ptCount val="5"/>
                <c:pt idx="0">
                  <c:v>2</c:v>
                </c:pt>
                <c:pt idx="1">
                  <c:v>15</c:v>
                </c:pt>
                <c:pt idx="2">
                  <c:v>1</c:v>
                </c:pt>
                <c:pt idx="3">
                  <c:v>2</c:v>
                </c:pt>
                <c:pt idx="4">
                  <c:v>4</c:v>
                </c:pt>
              </c:numCache>
            </c:numRef>
          </c:val>
          <c:extLst>
            <c:ext xmlns:c16="http://schemas.microsoft.com/office/drawing/2014/chart" uri="{C3380CC4-5D6E-409C-BE32-E72D297353CC}">
              <c16:uniqueId val="{00000000-ADAB-4C78-B746-BFC163E6E1E7}"/>
            </c:ext>
          </c:extLst>
        </c:ser>
        <c:ser>
          <c:idx val="1"/>
          <c:order val="1"/>
          <c:tx>
            <c:strRef>
              <c:f>Hoja2!$D$1</c:f>
              <c:strCache>
                <c:ptCount val="1"/>
                <c:pt idx="0">
                  <c:v>No oportuno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Hoja2!$B$2:$B$6</c:f>
              <c:strCache>
                <c:ptCount val="5"/>
                <c:pt idx="0">
                  <c:v>DESPACHO DEL VICEMINISTRO DE ASUNTOS AGROPECUARIOS</c:v>
                </c:pt>
                <c:pt idx="1">
                  <c:v>DIRECCIÓN DE CADENAS AGRÍCOLAS Y FORESTALES</c:v>
                </c:pt>
                <c:pt idx="2">
                  <c:v>DIRECCIÓN DE CADENAS PECUARIAS, PESQUERAS Y ACUÍCOLAS</c:v>
                </c:pt>
                <c:pt idx="3">
                  <c:v>DIRECCIÓN DE FINANCIAMIENTO Y RIESGOS AGROPECUARIOS</c:v>
                </c:pt>
                <c:pt idx="4">
                  <c:v>DIRECCIÓN DE INNOVACIÓN DESARROLLO TECNOLÓGICO Y PROTECCIÓN SANITARIA</c:v>
                </c:pt>
              </c:strCache>
            </c:strRef>
          </c:cat>
          <c:val>
            <c:numRef>
              <c:f>Hoja2!$D$2:$D$6</c:f>
              <c:numCache>
                <c:formatCode>General</c:formatCode>
                <c:ptCount val="5"/>
                <c:pt idx="0">
                  <c:v>28</c:v>
                </c:pt>
                <c:pt idx="1">
                  <c:v>104</c:v>
                </c:pt>
                <c:pt idx="2">
                  <c:v>35</c:v>
                </c:pt>
                <c:pt idx="3">
                  <c:v>25</c:v>
                </c:pt>
                <c:pt idx="4">
                  <c:v>28</c:v>
                </c:pt>
              </c:numCache>
            </c:numRef>
          </c:val>
          <c:extLst>
            <c:ext xmlns:c16="http://schemas.microsoft.com/office/drawing/2014/chart" uri="{C3380CC4-5D6E-409C-BE32-E72D297353CC}">
              <c16:uniqueId val="{00000001-ADAB-4C78-B746-BFC163E6E1E7}"/>
            </c:ext>
          </c:extLst>
        </c:ser>
        <c:ser>
          <c:idx val="2"/>
          <c:order val="2"/>
          <c:tx>
            <c:strRef>
              <c:f>Hoja2!$E$1</c:f>
              <c:strCache>
                <c:ptCount val="1"/>
                <c:pt idx="0">
                  <c:v>Sin respuesta vencido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Hoja2!$B$2:$B$6</c:f>
              <c:strCache>
                <c:ptCount val="5"/>
                <c:pt idx="0">
                  <c:v>DESPACHO DEL VICEMINISTRO DE ASUNTOS AGROPECUARIOS</c:v>
                </c:pt>
                <c:pt idx="1">
                  <c:v>DIRECCIÓN DE CADENAS AGRÍCOLAS Y FORESTALES</c:v>
                </c:pt>
                <c:pt idx="2">
                  <c:v>DIRECCIÓN DE CADENAS PECUARIAS, PESQUERAS Y ACUÍCOLAS</c:v>
                </c:pt>
                <c:pt idx="3">
                  <c:v>DIRECCIÓN DE FINANCIAMIENTO Y RIESGOS AGROPECUARIOS</c:v>
                </c:pt>
                <c:pt idx="4">
                  <c:v>DIRECCIÓN DE INNOVACIÓN DESARROLLO TECNOLÓGICO Y PROTECCIÓN SANITARIA</c:v>
                </c:pt>
              </c:strCache>
            </c:strRef>
          </c:cat>
          <c:val>
            <c:numRef>
              <c:f>Hoja2!$E$2:$E$6</c:f>
              <c:numCache>
                <c:formatCode>General</c:formatCode>
                <c:ptCount val="5"/>
                <c:pt idx="0">
                  <c:v>18</c:v>
                </c:pt>
                <c:pt idx="1">
                  <c:v>18</c:v>
                </c:pt>
                <c:pt idx="2">
                  <c:v>4</c:v>
                </c:pt>
                <c:pt idx="3">
                  <c:v>1</c:v>
                </c:pt>
                <c:pt idx="4">
                  <c:v>4</c:v>
                </c:pt>
              </c:numCache>
            </c:numRef>
          </c:val>
          <c:extLst>
            <c:ext xmlns:c16="http://schemas.microsoft.com/office/drawing/2014/chart" uri="{C3380CC4-5D6E-409C-BE32-E72D297353CC}">
              <c16:uniqueId val="{00000002-ADAB-4C78-B746-BFC163E6E1E7}"/>
            </c:ext>
          </c:extLst>
        </c:ser>
        <c:ser>
          <c:idx val="3"/>
          <c:order val="3"/>
          <c:tx>
            <c:strRef>
              <c:f>Hoja2!$F$1</c:f>
              <c:strCache>
                <c:ptCount val="1"/>
                <c:pt idx="0">
                  <c:v>Oportuno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Hoja2!$B$2:$B$6</c:f>
              <c:strCache>
                <c:ptCount val="5"/>
                <c:pt idx="0">
                  <c:v>DESPACHO DEL VICEMINISTRO DE ASUNTOS AGROPECUARIOS</c:v>
                </c:pt>
                <c:pt idx="1">
                  <c:v>DIRECCIÓN DE CADENAS AGRÍCOLAS Y FORESTALES</c:v>
                </c:pt>
                <c:pt idx="2">
                  <c:v>DIRECCIÓN DE CADENAS PECUARIAS, PESQUERAS Y ACUÍCOLAS</c:v>
                </c:pt>
                <c:pt idx="3">
                  <c:v>DIRECCIÓN DE FINANCIAMIENTO Y RIESGOS AGROPECUARIOS</c:v>
                </c:pt>
                <c:pt idx="4">
                  <c:v>DIRECCIÓN DE INNOVACIÓN DESARROLLO TECNOLÓGICO Y PROTECCIÓN SANITARIA</c:v>
                </c:pt>
              </c:strCache>
            </c:strRef>
          </c:cat>
          <c:val>
            <c:numRef>
              <c:f>Hoja2!$F$2:$F$6</c:f>
              <c:numCache>
                <c:formatCode>General</c:formatCode>
                <c:ptCount val="5"/>
                <c:pt idx="0">
                  <c:v>22</c:v>
                </c:pt>
                <c:pt idx="1">
                  <c:v>78</c:v>
                </c:pt>
                <c:pt idx="2">
                  <c:v>41</c:v>
                </c:pt>
                <c:pt idx="3">
                  <c:v>34</c:v>
                </c:pt>
                <c:pt idx="4">
                  <c:v>36</c:v>
                </c:pt>
              </c:numCache>
            </c:numRef>
          </c:val>
          <c:extLst>
            <c:ext xmlns:c16="http://schemas.microsoft.com/office/drawing/2014/chart" uri="{C3380CC4-5D6E-409C-BE32-E72D297353CC}">
              <c16:uniqueId val="{00000003-ADAB-4C78-B746-BFC163E6E1E7}"/>
            </c:ext>
          </c:extLst>
        </c:ser>
        <c:dLbls>
          <c:showLegendKey val="0"/>
          <c:showVal val="0"/>
          <c:showCatName val="0"/>
          <c:showSerName val="0"/>
          <c:showPercent val="0"/>
          <c:showBubbleSize val="0"/>
        </c:dLbls>
        <c:gapWidth val="219"/>
        <c:overlap val="-27"/>
        <c:axId val="263628992"/>
        <c:axId val="217233104"/>
      </c:barChart>
      <c:catAx>
        <c:axId val="26362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233104"/>
        <c:crosses val="autoZero"/>
        <c:auto val="1"/>
        <c:lblAlgn val="ctr"/>
        <c:lblOffset val="100"/>
        <c:noMultiLvlLbl val="0"/>
      </c:catAx>
      <c:valAx>
        <c:axId val="2172331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362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26870903257982E-2"/>
          <c:y val="4.6783617897396192E-2"/>
          <c:w val="0.92638896077816968"/>
          <c:h val="0.68893816927029616"/>
        </c:manualLayout>
      </c:layout>
      <c:barChart>
        <c:barDir val="col"/>
        <c:grouping val="clustered"/>
        <c:varyColors val="0"/>
        <c:ser>
          <c:idx val="0"/>
          <c:order val="0"/>
          <c:tx>
            <c:strRef>
              <c:f>Hoja2!$C$1</c:f>
              <c:strCache>
                <c:ptCount val="1"/>
                <c:pt idx="0">
                  <c:v>En termino pendiente de respuesta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Hoja2!$B$7:$B$11</c:f>
              <c:strCache>
                <c:ptCount val="5"/>
                <c:pt idx="0">
                  <c:v>DESPACHO DEL VICEMINISTRO DE DESARROLLO RURAL</c:v>
                </c:pt>
                <c:pt idx="1">
                  <c:v>DIRECCIÓN DE CAPACIDADES PRODUCTIVAS Y GENERACIÓN DE INGRESOS</c:v>
                </c:pt>
                <c:pt idx="2">
                  <c:v>DIRECCIÓN DE GESTIÓN DE BIENES PÚBLICOS RURALES</c:v>
                </c:pt>
                <c:pt idx="3">
                  <c:v>DIRECCIÓN DE LA MUJER RURAL</c:v>
                </c:pt>
                <c:pt idx="4">
                  <c:v>DIRECCIÓN DE ORDENAMIENTO SOCIAL DE LA PROPIEDAD RURAL Y USO PRODUCTIVO DEL SUELO</c:v>
                </c:pt>
              </c:strCache>
            </c:strRef>
          </c:cat>
          <c:val>
            <c:numRef>
              <c:f>Hoja2!$C$7:$C$11</c:f>
              <c:numCache>
                <c:formatCode>General</c:formatCode>
                <c:ptCount val="5"/>
                <c:pt idx="0">
                  <c:v>2</c:v>
                </c:pt>
                <c:pt idx="1">
                  <c:v>4</c:v>
                </c:pt>
                <c:pt idx="2">
                  <c:v>26</c:v>
                </c:pt>
                <c:pt idx="3">
                  <c:v>2</c:v>
                </c:pt>
                <c:pt idx="4">
                  <c:v>4</c:v>
                </c:pt>
              </c:numCache>
            </c:numRef>
          </c:val>
          <c:extLst>
            <c:ext xmlns:c16="http://schemas.microsoft.com/office/drawing/2014/chart" uri="{C3380CC4-5D6E-409C-BE32-E72D297353CC}">
              <c16:uniqueId val="{00000000-58B0-4872-9B1B-473E386726D9}"/>
            </c:ext>
          </c:extLst>
        </c:ser>
        <c:ser>
          <c:idx val="1"/>
          <c:order val="1"/>
          <c:tx>
            <c:strRef>
              <c:f>Hoja2!$D$1</c:f>
              <c:strCache>
                <c:ptCount val="1"/>
                <c:pt idx="0">
                  <c:v>No oportuno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Hoja2!$B$7:$B$11</c:f>
              <c:strCache>
                <c:ptCount val="5"/>
                <c:pt idx="0">
                  <c:v>DESPACHO DEL VICEMINISTRO DE DESARROLLO RURAL</c:v>
                </c:pt>
                <c:pt idx="1">
                  <c:v>DIRECCIÓN DE CAPACIDADES PRODUCTIVAS Y GENERACIÓN DE INGRESOS</c:v>
                </c:pt>
                <c:pt idx="2">
                  <c:v>DIRECCIÓN DE GESTIÓN DE BIENES PÚBLICOS RURALES</c:v>
                </c:pt>
                <c:pt idx="3">
                  <c:v>DIRECCIÓN DE LA MUJER RURAL</c:v>
                </c:pt>
                <c:pt idx="4">
                  <c:v>DIRECCIÓN DE ORDENAMIENTO SOCIAL DE LA PROPIEDAD RURAL Y USO PRODUCTIVO DEL SUELO</c:v>
                </c:pt>
              </c:strCache>
            </c:strRef>
          </c:cat>
          <c:val>
            <c:numRef>
              <c:f>Hoja2!$D$7:$D$11</c:f>
              <c:numCache>
                <c:formatCode>General</c:formatCode>
                <c:ptCount val="5"/>
                <c:pt idx="0">
                  <c:v>3</c:v>
                </c:pt>
                <c:pt idx="1">
                  <c:v>18</c:v>
                </c:pt>
                <c:pt idx="2">
                  <c:v>236</c:v>
                </c:pt>
                <c:pt idx="3">
                  <c:v>14</c:v>
                </c:pt>
                <c:pt idx="4">
                  <c:v>221</c:v>
                </c:pt>
              </c:numCache>
            </c:numRef>
          </c:val>
          <c:extLst>
            <c:ext xmlns:c16="http://schemas.microsoft.com/office/drawing/2014/chart" uri="{C3380CC4-5D6E-409C-BE32-E72D297353CC}">
              <c16:uniqueId val="{00000001-58B0-4872-9B1B-473E386726D9}"/>
            </c:ext>
          </c:extLst>
        </c:ser>
        <c:ser>
          <c:idx val="2"/>
          <c:order val="2"/>
          <c:tx>
            <c:strRef>
              <c:f>Hoja2!$E$1</c:f>
              <c:strCache>
                <c:ptCount val="1"/>
                <c:pt idx="0">
                  <c:v>Sin respuesta vencido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Hoja2!$B$7:$B$11</c:f>
              <c:strCache>
                <c:ptCount val="5"/>
                <c:pt idx="0">
                  <c:v>DESPACHO DEL VICEMINISTRO DE DESARROLLO RURAL</c:v>
                </c:pt>
                <c:pt idx="1">
                  <c:v>DIRECCIÓN DE CAPACIDADES PRODUCTIVAS Y GENERACIÓN DE INGRESOS</c:v>
                </c:pt>
                <c:pt idx="2">
                  <c:v>DIRECCIÓN DE GESTIÓN DE BIENES PÚBLICOS RURALES</c:v>
                </c:pt>
                <c:pt idx="3">
                  <c:v>DIRECCIÓN DE LA MUJER RURAL</c:v>
                </c:pt>
                <c:pt idx="4">
                  <c:v>DIRECCIÓN DE ORDENAMIENTO SOCIAL DE LA PROPIEDAD RURAL Y USO PRODUCTIVO DEL SUELO</c:v>
                </c:pt>
              </c:strCache>
            </c:strRef>
          </c:cat>
          <c:val>
            <c:numRef>
              <c:f>Hoja2!$E$7:$E$11</c:f>
              <c:numCache>
                <c:formatCode>General</c:formatCode>
                <c:ptCount val="5"/>
                <c:pt idx="0">
                  <c:v>1</c:v>
                </c:pt>
                <c:pt idx="1">
                  <c:v>5</c:v>
                </c:pt>
                <c:pt idx="2">
                  <c:v>118</c:v>
                </c:pt>
                <c:pt idx="3">
                  <c:v>1</c:v>
                </c:pt>
              </c:numCache>
            </c:numRef>
          </c:val>
          <c:extLst>
            <c:ext xmlns:c16="http://schemas.microsoft.com/office/drawing/2014/chart" uri="{C3380CC4-5D6E-409C-BE32-E72D297353CC}">
              <c16:uniqueId val="{00000002-58B0-4872-9B1B-473E386726D9}"/>
            </c:ext>
          </c:extLst>
        </c:ser>
        <c:ser>
          <c:idx val="3"/>
          <c:order val="3"/>
          <c:tx>
            <c:strRef>
              <c:f>Hoja2!$F$1</c:f>
              <c:strCache>
                <c:ptCount val="1"/>
                <c:pt idx="0">
                  <c:v>Oportuno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Hoja2!$B$7:$B$11</c:f>
              <c:strCache>
                <c:ptCount val="5"/>
                <c:pt idx="0">
                  <c:v>DESPACHO DEL VICEMINISTRO DE DESARROLLO RURAL</c:v>
                </c:pt>
                <c:pt idx="1">
                  <c:v>DIRECCIÓN DE CAPACIDADES PRODUCTIVAS Y GENERACIÓN DE INGRESOS</c:v>
                </c:pt>
                <c:pt idx="2">
                  <c:v>DIRECCIÓN DE GESTIÓN DE BIENES PÚBLICOS RURALES</c:v>
                </c:pt>
                <c:pt idx="3">
                  <c:v>DIRECCIÓN DE LA MUJER RURAL</c:v>
                </c:pt>
                <c:pt idx="4">
                  <c:v>DIRECCIÓN DE ORDENAMIENTO SOCIAL DE LA PROPIEDAD RURAL Y USO PRODUCTIVO DEL SUELO</c:v>
                </c:pt>
              </c:strCache>
            </c:strRef>
          </c:cat>
          <c:val>
            <c:numRef>
              <c:f>Hoja2!$F$7:$F$11</c:f>
              <c:numCache>
                <c:formatCode>General</c:formatCode>
                <c:ptCount val="5"/>
                <c:pt idx="0">
                  <c:v>17</c:v>
                </c:pt>
                <c:pt idx="1">
                  <c:v>22</c:v>
                </c:pt>
                <c:pt idx="2">
                  <c:v>439</c:v>
                </c:pt>
                <c:pt idx="3">
                  <c:v>44</c:v>
                </c:pt>
                <c:pt idx="4">
                  <c:v>69</c:v>
                </c:pt>
              </c:numCache>
            </c:numRef>
          </c:val>
          <c:extLst>
            <c:ext xmlns:c16="http://schemas.microsoft.com/office/drawing/2014/chart" uri="{C3380CC4-5D6E-409C-BE32-E72D297353CC}">
              <c16:uniqueId val="{00000003-58B0-4872-9B1B-473E386726D9}"/>
            </c:ext>
          </c:extLst>
        </c:ser>
        <c:dLbls>
          <c:showLegendKey val="0"/>
          <c:showVal val="0"/>
          <c:showCatName val="0"/>
          <c:showSerName val="0"/>
          <c:showPercent val="0"/>
          <c:showBubbleSize val="0"/>
        </c:dLbls>
        <c:gapWidth val="219"/>
        <c:overlap val="-27"/>
        <c:axId val="263628992"/>
        <c:axId val="217233104"/>
      </c:barChart>
      <c:catAx>
        <c:axId val="26362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233104"/>
        <c:crosses val="autoZero"/>
        <c:auto val="1"/>
        <c:lblAlgn val="ctr"/>
        <c:lblOffset val="100"/>
        <c:noMultiLvlLbl val="0"/>
      </c:catAx>
      <c:valAx>
        <c:axId val="2172331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362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26870903257982E-2"/>
          <c:y val="4.6783617897396192E-2"/>
          <c:w val="0.92638896077816968"/>
          <c:h val="0.68893816927029616"/>
        </c:manualLayout>
      </c:layout>
      <c:barChart>
        <c:barDir val="col"/>
        <c:grouping val="clustered"/>
        <c:varyColors val="0"/>
        <c:ser>
          <c:idx val="0"/>
          <c:order val="0"/>
          <c:tx>
            <c:strRef>
              <c:f>Hoja2!$C$1</c:f>
              <c:strCache>
                <c:ptCount val="1"/>
                <c:pt idx="0">
                  <c:v>En termino pendiente de respuesta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Hoja2!$B$19:$B$24</c:f>
              <c:strCache>
                <c:ptCount val="6"/>
                <c:pt idx="0">
                  <c:v>GRUPO DE ATENCIÓN AL CIUDADANO</c:v>
                </c:pt>
                <c:pt idx="1">
                  <c:v>GRUPO DE CONTRATACIÓN</c:v>
                </c:pt>
                <c:pt idx="2">
                  <c:v>GRUPO DE GESTIÓN INTEGRAL DE ENTIDADES LIQUIDADAS</c:v>
                </c:pt>
                <c:pt idx="3">
                  <c:v>SECRETARÍA GENERAL</c:v>
                </c:pt>
                <c:pt idx="4">
                  <c:v>GRUPO DE CONTROL INTERNO DISCIPLINARIO</c:v>
                </c:pt>
                <c:pt idx="5">
                  <c:v>SUBDIRECCIÓN ADMINISTRATIVA</c:v>
                </c:pt>
              </c:strCache>
            </c:strRef>
          </c:cat>
          <c:val>
            <c:numRef>
              <c:f>Hoja2!$C$19:$C$24</c:f>
              <c:numCache>
                <c:formatCode>General</c:formatCode>
                <c:ptCount val="6"/>
                <c:pt idx="2">
                  <c:v>9</c:v>
                </c:pt>
                <c:pt idx="5">
                  <c:v>12</c:v>
                </c:pt>
              </c:numCache>
            </c:numRef>
          </c:val>
          <c:extLst>
            <c:ext xmlns:c16="http://schemas.microsoft.com/office/drawing/2014/chart" uri="{C3380CC4-5D6E-409C-BE32-E72D297353CC}">
              <c16:uniqueId val="{00000000-0477-43F4-AC96-75C3B0BCF1E9}"/>
            </c:ext>
          </c:extLst>
        </c:ser>
        <c:ser>
          <c:idx val="1"/>
          <c:order val="1"/>
          <c:tx>
            <c:strRef>
              <c:f>Hoja2!$D$1</c:f>
              <c:strCache>
                <c:ptCount val="1"/>
                <c:pt idx="0">
                  <c:v>No oportuno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Hoja2!$B$19:$B$24</c:f>
              <c:strCache>
                <c:ptCount val="6"/>
                <c:pt idx="0">
                  <c:v>GRUPO DE ATENCIÓN AL CIUDADANO</c:v>
                </c:pt>
                <c:pt idx="1">
                  <c:v>GRUPO DE CONTRATACIÓN</c:v>
                </c:pt>
                <c:pt idx="2">
                  <c:v>GRUPO DE GESTIÓN INTEGRAL DE ENTIDADES LIQUIDADAS</c:v>
                </c:pt>
                <c:pt idx="3">
                  <c:v>SECRETARÍA GENERAL</c:v>
                </c:pt>
                <c:pt idx="4">
                  <c:v>GRUPO DE CONTROL INTERNO DISCIPLINARIO</c:v>
                </c:pt>
                <c:pt idx="5">
                  <c:v>SUBDIRECCIÓN ADMINISTRATIVA</c:v>
                </c:pt>
              </c:strCache>
            </c:strRef>
          </c:cat>
          <c:val>
            <c:numRef>
              <c:f>Hoja2!$D$19:$D$24</c:f>
              <c:numCache>
                <c:formatCode>General</c:formatCode>
                <c:ptCount val="6"/>
                <c:pt idx="0">
                  <c:v>2</c:v>
                </c:pt>
                <c:pt idx="1">
                  <c:v>2</c:v>
                </c:pt>
                <c:pt idx="2">
                  <c:v>12</c:v>
                </c:pt>
                <c:pt idx="3">
                  <c:v>1</c:v>
                </c:pt>
                <c:pt idx="5">
                  <c:v>34</c:v>
                </c:pt>
              </c:numCache>
            </c:numRef>
          </c:val>
          <c:extLst>
            <c:ext xmlns:c16="http://schemas.microsoft.com/office/drawing/2014/chart" uri="{C3380CC4-5D6E-409C-BE32-E72D297353CC}">
              <c16:uniqueId val="{00000001-0477-43F4-AC96-75C3B0BCF1E9}"/>
            </c:ext>
          </c:extLst>
        </c:ser>
        <c:ser>
          <c:idx val="2"/>
          <c:order val="2"/>
          <c:tx>
            <c:strRef>
              <c:f>Hoja2!$E$1</c:f>
              <c:strCache>
                <c:ptCount val="1"/>
                <c:pt idx="0">
                  <c:v>Sin respuesta vencido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Hoja2!$B$19:$B$24</c:f>
              <c:strCache>
                <c:ptCount val="6"/>
                <c:pt idx="0">
                  <c:v>GRUPO DE ATENCIÓN AL CIUDADANO</c:v>
                </c:pt>
                <c:pt idx="1">
                  <c:v>GRUPO DE CONTRATACIÓN</c:v>
                </c:pt>
                <c:pt idx="2">
                  <c:v>GRUPO DE GESTIÓN INTEGRAL DE ENTIDADES LIQUIDADAS</c:v>
                </c:pt>
                <c:pt idx="3">
                  <c:v>SECRETARÍA GENERAL</c:v>
                </c:pt>
                <c:pt idx="4">
                  <c:v>GRUPO DE CONTROL INTERNO DISCIPLINARIO</c:v>
                </c:pt>
                <c:pt idx="5">
                  <c:v>SUBDIRECCIÓN ADMINISTRATIVA</c:v>
                </c:pt>
              </c:strCache>
            </c:strRef>
          </c:cat>
          <c:val>
            <c:numRef>
              <c:f>Hoja2!$E$19:$E$24</c:f>
              <c:numCache>
                <c:formatCode>General</c:formatCode>
                <c:ptCount val="6"/>
                <c:pt idx="2">
                  <c:v>1</c:v>
                </c:pt>
                <c:pt idx="3">
                  <c:v>2</c:v>
                </c:pt>
                <c:pt idx="5">
                  <c:v>41</c:v>
                </c:pt>
              </c:numCache>
            </c:numRef>
          </c:val>
          <c:extLst>
            <c:ext xmlns:c16="http://schemas.microsoft.com/office/drawing/2014/chart" uri="{C3380CC4-5D6E-409C-BE32-E72D297353CC}">
              <c16:uniqueId val="{00000002-0477-43F4-AC96-75C3B0BCF1E9}"/>
            </c:ext>
          </c:extLst>
        </c:ser>
        <c:ser>
          <c:idx val="3"/>
          <c:order val="3"/>
          <c:tx>
            <c:strRef>
              <c:f>Hoja2!$F$1</c:f>
              <c:strCache>
                <c:ptCount val="1"/>
                <c:pt idx="0">
                  <c:v>Oportuno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Hoja2!$B$19:$B$24</c:f>
              <c:strCache>
                <c:ptCount val="6"/>
                <c:pt idx="0">
                  <c:v>GRUPO DE ATENCIÓN AL CIUDADANO</c:v>
                </c:pt>
                <c:pt idx="1">
                  <c:v>GRUPO DE CONTRATACIÓN</c:v>
                </c:pt>
                <c:pt idx="2">
                  <c:v>GRUPO DE GESTIÓN INTEGRAL DE ENTIDADES LIQUIDADAS</c:v>
                </c:pt>
                <c:pt idx="3">
                  <c:v>SECRETARÍA GENERAL</c:v>
                </c:pt>
                <c:pt idx="4">
                  <c:v>GRUPO DE CONTROL INTERNO DISCIPLINARIO</c:v>
                </c:pt>
                <c:pt idx="5">
                  <c:v>SUBDIRECCIÓN ADMINISTRATIVA</c:v>
                </c:pt>
              </c:strCache>
            </c:strRef>
          </c:cat>
          <c:val>
            <c:numRef>
              <c:f>Hoja2!$F$19:$F$24</c:f>
              <c:numCache>
                <c:formatCode>General</c:formatCode>
                <c:ptCount val="6"/>
                <c:pt idx="0">
                  <c:v>91</c:v>
                </c:pt>
                <c:pt idx="1">
                  <c:v>14</c:v>
                </c:pt>
                <c:pt idx="2">
                  <c:v>107</c:v>
                </c:pt>
                <c:pt idx="3">
                  <c:v>3</c:v>
                </c:pt>
                <c:pt idx="4">
                  <c:v>1</c:v>
                </c:pt>
                <c:pt idx="5">
                  <c:v>85</c:v>
                </c:pt>
              </c:numCache>
            </c:numRef>
          </c:val>
          <c:extLst>
            <c:ext xmlns:c16="http://schemas.microsoft.com/office/drawing/2014/chart" uri="{C3380CC4-5D6E-409C-BE32-E72D297353CC}">
              <c16:uniqueId val="{00000003-0477-43F4-AC96-75C3B0BCF1E9}"/>
            </c:ext>
          </c:extLst>
        </c:ser>
        <c:dLbls>
          <c:showLegendKey val="0"/>
          <c:showVal val="0"/>
          <c:showCatName val="0"/>
          <c:showSerName val="0"/>
          <c:showPercent val="0"/>
          <c:showBubbleSize val="0"/>
        </c:dLbls>
        <c:gapWidth val="219"/>
        <c:overlap val="-27"/>
        <c:axId val="263628992"/>
        <c:axId val="217233104"/>
      </c:barChart>
      <c:catAx>
        <c:axId val="26362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233104"/>
        <c:crosses val="autoZero"/>
        <c:auto val="1"/>
        <c:lblAlgn val="ctr"/>
        <c:lblOffset val="100"/>
        <c:noMultiLvlLbl val="0"/>
      </c:catAx>
      <c:valAx>
        <c:axId val="2172331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362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O" b="1">
                <a:solidFill>
                  <a:schemeClr val="tx1"/>
                </a:solidFill>
              </a:rPr>
              <a:t>% AVANCE EJECUCIÓN PLAN DE ACCION INSTITUCIONAL 2023 </a:t>
            </a:r>
          </a:p>
          <a:p>
            <a:pPr>
              <a:defRPr b="1">
                <a:solidFill>
                  <a:schemeClr val="tx1"/>
                </a:solidFill>
              </a:defRPr>
            </a:pPr>
            <a:r>
              <a:rPr lang="es-CO" b="1">
                <a:solidFill>
                  <a:schemeClr val="tx1"/>
                </a:solidFill>
              </a:rPr>
              <a:t>Viceministerios</a:t>
            </a:r>
          </a:p>
          <a:p>
            <a:pPr>
              <a:defRPr b="1">
                <a:solidFill>
                  <a:schemeClr val="tx1"/>
                </a:solidFill>
              </a:defRPr>
            </a:pPr>
            <a:r>
              <a:rPr lang="es-CO" b="1">
                <a:solidFill>
                  <a:schemeClr val="tx1"/>
                </a:solidFill>
              </a:rPr>
              <a:t>Acumulado a 30 de septiembre</a:t>
            </a:r>
          </a:p>
        </c:rich>
      </c:tx>
      <c:layout>
        <c:manualLayout>
          <c:xMode val="edge"/>
          <c:yMode val="edge"/>
          <c:x val="0.26714652783007814"/>
          <c:y val="3.4238568114149659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40000"/>
                <a:lumOff val="60000"/>
              </a:schemeClr>
            </a:solidFill>
            <a:ln>
              <a:noFill/>
            </a:ln>
            <a:effectLst/>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Hoja1!$B$314:$B$316</c:f>
              <c:strCache>
                <c:ptCount val="3"/>
                <c:pt idx="0">
                  <c:v>Viceministerio de Asuntos Agropecuarios</c:v>
                </c:pt>
                <c:pt idx="1">
                  <c:v>Viceministerio de Desarrollo Rural</c:v>
                </c:pt>
                <c:pt idx="2">
                  <c:v>TOTAL % EJECUCION</c:v>
                </c:pt>
              </c:strCache>
            </c:strRef>
          </c:cat>
          <c:val>
            <c:numRef>
              <c:f>Hoja1!$C$314:$C$316</c:f>
              <c:numCache>
                <c:formatCode>_-* #,##0.0_-;\-* #,##0.0_-;_-* "-"??_-;_-@_-</c:formatCode>
                <c:ptCount val="3"/>
                <c:pt idx="0">
                  <c:v>37.675757575757572</c:v>
                </c:pt>
                <c:pt idx="1">
                  <c:v>22.700333333333329</c:v>
                </c:pt>
                <c:pt idx="2" formatCode="0.0">
                  <c:v>30.188045454545453</c:v>
                </c:pt>
              </c:numCache>
            </c:numRef>
          </c:val>
          <c:extLst>
            <c:ext xmlns:c16="http://schemas.microsoft.com/office/drawing/2014/chart" uri="{C3380CC4-5D6E-409C-BE32-E72D297353CC}">
              <c16:uniqueId val="{00000000-B124-4266-A245-77FCF08A640F}"/>
            </c:ext>
          </c:extLst>
        </c:ser>
        <c:dLbls>
          <c:showLegendKey val="0"/>
          <c:showVal val="0"/>
          <c:showCatName val="0"/>
          <c:showSerName val="0"/>
          <c:showPercent val="0"/>
          <c:showBubbleSize val="0"/>
        </c:dLbls>
        <c:gapWidth val="150"/>
        <c:shape val="box"/>
        <c:axId val="1914787808"/>
        <c:axId val="1914786144"/>
        <c:axId val="0"/>
      </c:bar3DChart>
      <c:catAx>
        <c:axId val="191478780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crossAx val="1914786144"/>
        <c:crosses val="autoZero"/>
        <c:auto val="1"/>
        <c:lblAlgn val="ctr"/>
        <c:lblOffset val="100"/>
        <c:noMultiLvlLbl val="0"/>
      </c:catAx>
      <c:valAx>
        <c:axId val="1914786144"/>
        <c:scaling>
          <c:orientation val="minMax"/>
        </c:scaling>
        <c:delete val="0"/>
        <c:axPos val="l"/>
        <c:majorGridlines>
          <c:spPr>
            <a:ln w="9525" cap="flat" cmpd="sng" algn="ctr">
              <a:solidFill>
                <a:schemeClr val="tx1">
                  <a:lumMod val="15000"/>
                  <a:lumOff val="85000"/>
                </a:schemeClr>
              </a:solidFill>
              <a:round/>
            </a:ln>
            <a:effectLst/>
          </c:spPr>
        </c:majorGridlines>
        <c:numFmt formatCode="_-* #,##0.0_-;\-* #,##0.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O"/>
          </a:p>
        </c:txPr>
        <c:crossAx val="19147878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O" b="1">
                <a:solidFill>
                  <a:schemeClr val="tx1"/>
                </a:solidFill>
              </a:rPr>
              <a:t>% AVANCE EJECUCIÓN PLAN DE ACCION INSTITUCIONAL 2023</a:t>
            </a:r>
          </a:p>
          <a:p>
            <a:pPr algn="ctr">
              <a:defRPr b="1">
                <a:solidFill>
                  <a:schemeClr val="tx1"/>
                </a:solidFill>
              </a:defRPr>
            </a:pPr>
            <a:r>
              <a:rPr lang="es-CO" b="1">
                <a:solidFill>
                  <a:schemeClr val="tx1"/>
                </a:solidFill>
              </a:rPr>
              <a:t>VICEMINISTERIO ASUNTOS AGROPECUARIOS</a:t>
            </a:r>
          </a:p>
          <a:p>
            <a:pPr algn="ctr">
              <a:defRPr b="1">
                <a:solidFill>
                  <a:schemeClr val="tx1"/>
                </a:solidFill>
              </a:defRPr>
            </a:pPr>
            <a:r>
              <a:rPr lang="es-CO" b="1">
                <a:solidFill>
                  <a:schemeClr val="tx1"/>
                </a:solidFill>
              </a:rPr>
              <a:t>Acumulado a 30 de septiembre</a:t>
            </a:r>
          </a:p>
          <a:p>
            <a:pPr algn="ctr">
              <a:defRPr b="1">
                <a:solidFill>
                  <a:schemeClr val="tx1"/>
                </a:solidFill>
              </a:defRPr>
            </a:pPr>
            <a:endParaRPr lang="es-CO" b="1">
              <a:solidFill>
                <a:schemeClr val="tx1"/>
              </a:solidFill>
            </a:endParaRPr>
          </a:p>
        </c:rich>
      </c:tx>
      <c:layout>
        <c:manualLayout>
          <c:xMode val="edge"/>
          <c:yMode val="edge"/>
          <c:x val="0.27282443747423046"/>
          <c:y val="5.2949665949170353E-2"/>
        </c:manualLayout>
      </c:layout>
      <c:overlay val="0"/>
      <c:spPr>
        <a:noFill/>
        <a:ln>
          <a:noFill/>
        </a:ln>
        <a:effectLst/>
      </c:spPr>
      <c:txPr>
        <a:bodyPr rot="0" spcFirstLastPara="1" vertOverflow="ellipsis" vert="horz" wrap="square" anchor="ctr" anchorCtr="1"/>
        <a:lstStyle/>
        <a:p>
          <a:pPr algn="ct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40000"/>
                <a:lumOff val="60000"/>
              </a:schemeClr>
            </a:solidFill>
            <a:ln>
              <a:noFill/>
            </a:ln>
            <a:effectLst/>
            <a:sp3d/>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CE5-42D4-99EB-C5C8A78104A0}"/>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CE5-42D4-99EB-C5C8A78104A0}"/>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E5-42D4-99EB-C5C8A78104A0}"/>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CE5-42D4-99EB-C5C8A78104A0}"/>
                </c:ext>
              </c:extLst>
            </c:dLbl>
            <c:dLbl>
              <c:idx val="4"/>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4CE5-42D4-99EB-C5C8A78104A0}"/>
                </c:ext>
              </c:extLst>
            </c:dLbl>
            <c:dLbl>
              <c:idx val="5"/>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CE5-42D4-99EB-C5C8A78104A0}"/>
                </c:ext>
              </c:extLst>
            </c:dLbl>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O"/>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Hoja1!$B$327:$B$332</c:f>
              <c:strCache>
                <c:ptCount val="6"/>
                <c:pt idx="0">
                  <c:v>Cadenas Pecuarias, Pesqueras y Acuícolas</c:v>
                </c:pt>
                <c:pt idx="1">
                  <c:v>Financiamiento y Riesgos Agropecuarios</c:v>
                </c:pt>
                <c:pt idx="2">
                  <c:v>Cadenas Agrícolas y Forestales</c:v>
                </c:pt>
                <c:pt idx="3">
                  <c:v>Innovación, Desarrollo Tecnológico y Protección Sanitaria</c:v>
                </c:pt>
                <c:pt idx="4">
                  <c:v>Grupo Trabajo Despacho </c:v>
                </c:pt>
                <c:pt idx="5">
                  <c:v>Total Viceministerio de Asuntos Agropecuarios </c:v>
                </c:pt>
              </c:strCache>
            </c:strRef>
          </c:cat>
          <c:val>
            <c:numRef>
              <c:f>Hoja1!$C$327:$C$332</c:f>
              <c:numCache>
                <c:formatCode>#,##0.0_ ;\-#,##0.0\ </c:formatCode>
                <c:ptCount val="6"/>
                <c:pt idx="0">
                  <c:v>83</c:v>
                </c:pt>
                <c:pt idx="1">
                  <c:v>56.893939393939398</c:v>
                </c:pt>
                <c:pt idx="2">
                  <c:v>48.484848484848477</c:v>
                </c:pt>
                <c:pt idx="3">
                  <c:v>0</c:v>
                </c:pt>
                <c:pt idx="4" formatCode="General">
                  <c:v>0</c:v>
                </c:pt>
                <c:pt idx="5" formatCode="_-* #,##0.00_-;\-* #,##0.00_-;_-* &quot;-&quot;_-;_-@_-">
                  <c:v>37.67</c:v>
                </c:pt>
              </c:numCache>
            </c:numRef>
          </c:val>
          <c:extLst>
            <c:ext xmlns:c16="http://schemas.microsoft.com/office/drawing/2014/chart" uri="{C3380CC4-5D6E-409C-BE32-E72D297353CC}">
              <c16:uniqueId val="{00000006-4CE5-42D4-99EB-C5C8A78104A0}"/>
            </c:ext>
          </c:extLst>
        </c:ser>
        <c:dLbls>
          <c:showLegendKey val="0"/>
          <c:showVal val="0"/>
          <c:showCatName val="0"/>
          <c:showSerName val="0"/>
          <c:showPercent val="0"/>
          <c:showBubbleSize val="0"/>
        </c:dLbls>
        <c:gapWidth val="150"/>
        <c:shape val="box"/>
        <c:axId val="1211108096"/>
        <c:axId val="1211116000"/>
        <c:axId val="0"/>
      </c:bar3DChart>
      <c:catAx>
        <c:axId val="1211108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crossAx val="1211116000"/>
        <c:crosses val="autoZero"/>
        <c:auto val="1"/>
        <c:lblAlgn val="ctr"/>
        <c:lblOffset val="100"/>
        <c:noMultiLvlLbl val="0"/>
      </c:catAx>
      <c:valAx>
        <c:axId val="1211116000"/>
        <c:scaling>
          <c:orientation val="minMax"/>
        </c:scaling>
        <c:delete val="0"/>
        <c:axPos val="l"/>
        <c:majorGridlines>
          <c:spPr>
            <a:ln w="9525" cap="flat" cmpd="sng" algn="ctr">
              <a:solidFill>
                <a:schemeClr val="tx1">
                  <a:lumMod val="15000"/>
                  <a:lumOff val="85000"/>
                </a:schemeClr>
              </a:solidFill>
              <a:round/>
            </a:ln>
            <a:effectLst/>
          </c:spPr>
        </c:majorGridlines>
        <c:numFmt formatCode="#,##0.0_ ;\-#,##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O"/>
          </a:p>
        </c:txPr>
        <c:crossAx val="12111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O" b="1">
                <a:solidFill>
                  <a:schemeClr val="tx1"/>
                </a:solidFill>
              </a:rPr>
              <a:t>% AVANCE EJECUCIÓN PLAN DE ACCION INSTITUCIONAL 2023</a:t>
            </a:r>
          </a:p>
          <a:p>
            <a:pPr>
              <a:defRPr b="1">
                <a:solidFill>
                  <a:schemeClr val="tx1"/>
                </a:solidFill>
              </a:defRPr>
            </a:pPr>
            <a:r>
              <a:rPr lang="es-CO" b="1">
                <a:solidFill>
                  <a:schemeClr val="tx1"/>
                </a:solidFill>
              </a:rPr>
              <a:t>VICEMINISTERIO DESARROLLO RURAL</a:t>
            </a:r>
          </a:p>
          <a:p>
            <a:pPr>
              <a:defRPr b="1">
                <a:solidFill>
                  <a:schemeClr val="tx1"/>
                </a:solidFill>
              </a:defRPr>
            </a:pPr>
            <a:r>
              <a:rPr lang="es-CO" b="1">
                <a:solidFill>
                  <a:schemeClr val="tx1"/>
                </a:solidFill>
              </a:rPr>
              <a:t>Acumulado a 30 de septiembre</a:t>
            </a:r>
          </a:p>
          <a:p>
            <a:pPr>
              <a:defRPr b="1">
                <a:solidFill>
                  <a:schemeClr val="tx1"/>
                </a:solidFill>
              </a:defRPr>
            </a:pPr>
            <a:endParaRPr lang="es-CO" b="1">
              <a:solidFill>
                <a:schemeClr val="tx1"/>
              </a:solidFill>
            </a:endParaRPr>
          </a:p>
        </c:rich>
      </c:tx>
      <c:layout>
        <c:manualLayout>
          <c:xMode val="edge"/>
          <c:yMode val="edge"/>
          <c:x val="0.31714292693434237"/>
          <c:y val="2.1636101639011196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40000"/>
                <a:lumOff val="60000"/>
              </a:schemeClr>
            </a:solidFill>
            <a:ln>
              <a:noFill/>
            </a:ln>
            <a:effectLst/>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Hoja1!$B$319:$B$324</c:f>
              <c:strCache>
                <c:ptCount val="6"/>
                <c:pt idx="0">
                  <c:v>Gestión de bienes Públicos Rurales</c:v>
                </c:pt>
                <c:pt idx="1">
                  <c:v>Capacidades Productivas y Generación de Ingresos</c:v>
                </c:pt>
                <c:pt idx="2">
                  <c:v>Ordenamiento Social de la Propiedad</c:v>
                </c:pt>
                <c:pt idx="3">
                  <c:v>Mujer Rural</c:v>
                </c:pt>
                <c:pt idx="4">
                  <c:v>Grupo Trabajo Despacho </c:v>
                </c:pt>
                <c:pt idx="5">
                  <c:v>Total Viceministerio Desarrollo Rural</c:v>
                </c:pt>
              </c:strCache>
            </c:strRef>
          </c:cat>
          <c:val>
            <c:numRef>
              <c:f>Hoja1!$C$319:$C$324</c:f>
              <c:numCache>
                <c:formatCode>#,##0.0_ ;\-#,##0.0\ </c:formatCode>
                <c:ptCount val="6"/>
                <c:pt idx="0">
                  <c:v>58.958333333333329</c:v>
                </c:pt>
                <c:pt idx="1">
                  <c:v>17.5</c:v>
                </c:pt>
                <c:pt idx="2">
                  <c:v>13</c:v>
                </c:pt>
                <c:pt idx="3">
                  <c:v>15.709999999999999</c:v>
                </c:pt>
                <c:pt idx="4">
                  <c:v>8.3333333333333339</c:v>
                </c:pt>
                <c:pt idx="5" formatCode="General">
                  <c:v>22.7</c:v>
                </c:pt>
              </c:numCache>
            </c:numRef>
          </c:val>
          <c:extLst>
            <c:ext xmlns:c16="http://schemas.microsoft.com/office/drawing/2014/chart" uri="{C3380CC4-5D6E-409C-BE32-E72D297353CC}">
              <c16:uniqueId val="{00000000-08DA-49E6-AD96-585B2D568D59}"/>
            </c:ext>
          </c:extLst>
        </c:ser>
        <c:dLbls>
          <c:showLegendKey val="0"/>
          <c:showVal val="0"/>
          <c:showCatName val="0"/>
          <c:showSerName val="0"/>
          <c:showPercent val="0"/>
          <c:showBubbleSize val="0"/>
        </c:dLbls>
        <c:gapWidth val="150"/>
        <c:shape val="box"/>
        <c:axId val="1211108096"/>
        <c:axId val="1211116000"/>
        <c:axId val="0"/>
      </c:bar3DChart>
      <c:catAx>
        <c:axId val="1211108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crossAx val="1211116000"/>
        <c:crosses val="autoZero"/>
        <c:auto val="1"/>
        <c:lblAlgn val="ctr"/>
        <c:lblOffset val="100"/>
        <c:noMultiLvlLbl val="0"/>
      </c:catAx>
      <c:valAx>
        <c:axId val="1211116000"/>
        <c:scaling>
          <c:orientation val="minMax"/>
        </c:scaling>
        <c:delete val="0"/>
        <c:axPos val="l"/>
        <c:majorGridlines>
          <c:spPr>
            <a:ln w="9525" cap="flat" cmpd="sng" algn="ctr">
              <a:solidFill>
                <a:schemeClr val="tx1">
                  <a:lumMod val="15000"/>
                  <a:lumOff val="85000"/>
                </a:schemeClr>
              </a:solidFill>
              <a:round/>
            </a:ln>
            <a:effectLst/>
          </c:spPr>
        </c:majorGridlines>
        <c:numFmt formatCode="#,##0.0_ ;\-#,##0.0\ "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O"/>
          </a:p>
        </c:txPr>
        <c:crossAx val="12111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a:latin typeface="Calibri" panose="020F0502020204030204" pitchFamily="34" charset="0"/>
          <a:cs typeface="Calibri" panose="020F0502020204030204" pitchFamily="34" charset="0"/>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O" b="1">
                <a:solidFill>
                  <a:schemeClr val="tx1"/>
                </a:solidFill>
              </a:rPr>
              <a:t>% AVANCE EJECUCIÓN PLAN DE ACCION INSTITUCIONAL 2023</a:t>
            </a:r>
          </a:p>
          <a:p>
            <a:pPr>
              <a:defRPr b="1">
                <a:solidFill>
                  <a:schemeClr val="tx1"/>
                </a:solidFill>
              </a:defRPr>
            </a:pPr>
            <a:r>
              <a:rPr lang="es-CO" b="1">
                <a:solidFill>
                  <a:schemeClr val="tx1"/>
                </a:solidFill>
              </a:rPr>
              <a:t>Oficinas Asesoras Despacho Ministro</a:t>
            </a:r>
          </a:p>
          <a:p>
            <a:pPr>
              <a:defRPr b="1">
                <a:solidFill>
                  <a:schemeClr val="tx1"/>
                </a:solidFill>
              </a:defRPr>
            </a:pPr>
            <a:r>
              <a:rPr lang="es-CO" b="1">
                <a:solidFill>
                  <a:schemeClr val="tx1"/>
                </a:solidFill>
              </a:rPr>
              <a:t>Acumulado a 30 de septiembre</a:t>
            </a:r>
          </a:p>
          <a:p>
            <a:pPr>
              <a:defRPr b="1">
                <a:solidFill>
                  <a:schemeClr val="tx1"/>
                </a:solidFill>
              </a:defRPr>
            </a:pPr>
            <a:endParaRPr lang="es-CO"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4">
                <a:lumMod val="40000"/>
                <a:lumOff val="60000"/>
              </a:schemeClr>
            </a:solidFill>
            <a:ln>
              <a:solidFill>
                <a:schemeClr val="accent4">
                  <a:lumMod val="40000"/>
                  <a:lumOff val="60000"/>
                </a:schemeClr>
              </a:solidFill>
            </a:ln>
            <a:effectLst/>
            <a:sp3d>
              <a:contourClr>
                <a:schemeClr val="accent4">
                  <a:lumMod val="40000"/>
                  <a:lumOff val="60000"/>
                </a:schemeClr>
              </a:contourClr>
            </a:sp3d>
          </c:spPr>
          <c:invertIfNegative val="0"/>
          <c:dLbls>
            <c:dLbl>
              <c:idx val="0"/>
              <c:layout>
                <c:manualLayout>
                  <c:x val="1.0245151847786316E-2"/>
                  <c:y val="-1.8931710615280643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3FE-4443-A760-32A9BE66E2C8}"/>
                </c:ext>
              </c:extLst>
            </c:dLbl>
            <c:dLbl>
              <c:idx val="1"/>
              <c:layout>
                <c:manualLayout>
                  <c:x val="1.0245151847786342E-2"/>
                  <c:y val="-2.434077079107505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3FE-4443-A760-32A9BE66E2C8}"/>
                </c:ext>
              </c:extLst>
            </c:dLbl>
            <c:dLbl>
              <c:idx val="2"/>
              <c:layout>
                <c:manualLayout>
                  <c:x val="1.3172338090010977E-2"/>
                  <c:y val="-1.8931710615280595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3FE-4443-A760-32A9BE66E2C8}"/>
                </c:ext>
              </c:extLst>
            </c:dLbl>
            <c:dLbl>
              <c:idx val="3"/>
              <c:layout>
                <c:manualLayout>
                  <c:x val="5.8543724844493227E-3"/>
                  <c:y val="-2.7045300878972327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3FE-4443-A760-32A9BE66E2C8}"/>
                </c:ext>
              </c:extLst>
            </c:dLbl>
            <c:dLbl>
              <c:idx val="4"/>
              <c:layout>
                <c:manualLayout>
                  <c:x val="7.3179656055616538E-3"/>
                  <c:y val="-2.434077079107505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3FE-4443-A760-32A9BE66E2C8}"/>
                </c:ext>
              </c:extLst>
            </c:dLbl>
            <c:dLbl>
              <c:idx val="5"/>
              <c:layout>
                <c:manualLayout>
                  <c:x val="1.756317507512439E-2"/>
                  <c:y val="-2.7072757689447367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15:layout>
                    <c:manualLayout>
                      <c:w val="5.1716005312727777E-2"/>
                      <c:h val="4.2270556344391377E-2"/>
                    </c:manualLayout>
                  </c15:layout>
                </c:ext>
                <c:ext xmlns:c16="http://schemas.microsoft.com/office/drawing/2014/chart" uri="{C3380CC4-5D6E-409C-BE32-E72D297353CC}">
                  <c16:uniqueId val="{00000005-93FE-4443-A760-32A9BE66E2C8}"/>
                </c:ext>
              </c:extLst>
            </c:dLbl>
            <c:dLbl>
              <c:idx val="6"/>
              <c:layout>
                <c:manualLayout>
                  <c:x val="2.0490303695572525E-2"/>
                  <c:y val="-2.7045300878972327E-2"/>
                </c:manualLayout>
              </c:layout>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3FE-4443-A760-32A9BE66E2C8}"/>
                </c:ext>
              </c:extLst>
            </c:dLbl>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Hoja1!$B$272:$B$278</c:f>
              <c:strCache>
                <c:ptCount val="7"/>
                <c:pt idx="0">
                  <c:v>Prensa y Comunicaciones</c:v>
                </c:pt>
                <c:pt idx="1">
                  <c:v>Jurídica </c:v>
                </c:pt>
                <c:pt idx="2">
                  <c:v>Control Interno</c:v>
                </c:pt>
                <c:pt idx="3">
                  <c:v>Asuntos Internacionales</c:v>
                </c:pt>
                <c:pt idx="4">
                  <c:v>Planeación</c:v>
                </c:pt>
                <c:pt idx="5">
                  <c:v>Tecnologías Información Comunicaciones</c:v>
                </c:pt>
                <c:pt idx="6">
                  <c:v>TOTAL % EJECUCION</c:v>
                </c:pt>
              </c:strCache>
            </c:strRef>
          </c:cat>
          <c:val>
            <c:numRef>
              <c:f>Hoja1!$C$272:$C$278</c:f>
              <c:numCache>
                <c:formatCode>0.0</c:formatCode>
                <c:ptCount val="7"/>
                <c:pt idx="0" formatCode="#,##0.0_ ;\-#,##0.0\ ">
                  <c:v>98.456790123456798</c:v>
                </c:pt>
                <c:pt idx="1">
                  <c:v>96.428571428571431</c:v>
                </c:pt>
                <c:pt idx="2" formatCode="#,##0.0_ ;\-#,##0.0\ ">
                  <c:v>75.165631469979303</c:v>
                </c:pt>
                <c:pt idx="3" formatCode="#,##0.0_ ;\-#,##0.0\ ">
                  <c:v>61.944444444444436</c:v>
                </c:pt>
                <c:pt idx="4" formatCode="#,##0.0_ ;\-#,##0.0\ ">
                  <c:v>60</c:v>
                </c:pt>
                <c:pt idx="5" formatCode="#,##0.0_ ;\-#,##0.0\ ">
                  <c:v>4.3859649122807012</c:v>
                </c:pt>
                <c:pt idx="6">
                  <c:v>66.063567063122122</c:v>
                </c:pt>
              </c:numCache>
            </c:numRef>
          </c:val>
          <c:extLst>
            <c:ext xmlns:c16="http://schemas.microsoft.com/office/drawing/2014/chart" uri="{C3380CC4-5D6E-409C-BE32-E72D297353CC}">
              <c16:uniqueId val="{00000007-93FE-4443-A760-32A9BE66E2C8}"/>
            </c:ext>
          </c:extLst>
        </c:ser>
        <c:dLbls>
          <c:showLegendKey val="0"/>
          <c:showVal val="0"/>
          <c:showCatName val="0"/>
          <c:showSerName val="0"/>
          <c:showPercent val="0"/>
          <c:showBubbleSize val="0"/>
        </c:dLbls>
        <c:gapWidth val="150"/>
        <c:shape val="box"/>
        <c:axId val="1211108096"/>
        <c:axId val="1211116000"/>
        <c:axId val="0"/>
      </c:bar3DChart>
      <c:catAx>
        <c:axId val="1211108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crossAx val="1211116000"/>
        <c:crosses val="autoZero"/>
        <c:auto val="1"/>
        <c:lblAlgn val="ctr"/>
        <c:lblOffset val="100"/>
        <c:noMultiLvlLbl val="0"/>
      </c:catAx>
      <c:valAx>
        <c:axId val="1211116000"/>
        <c:scaling>
          <c:orientation val="minMax"/>
        </c:scaling>
        <c:delete val="0"/>
        <c:axPos val="l"/>
        <c:majorGridlines>
          <c:spPr>
            <a:ln w="9525" cap="flat" cmpd="sng" algn="ctr">
              <a:solidFill>
                <a:schemeClr val="tx1">
                  <a:lumMod val="15000"/>
                  <a:lumOff val="85000"/>
                </a:schemeClr>
              </a:solidFill>
              <a:round/>
            </a:ln>
            <a:effectLst/>
          </c:spPr>
        </c:majorGridlines>
        <c:numFmt formatCode="#,##0.0_ ;\-#,##0.0\ "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O"/>
          </a:p>
        </c:txPr>
        <c:crossAx val="12111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r>
              <a:rPr lang="es-CO" b="1">
                <a:solidFill>
                  <a:schemeClr val="tx1"/>
                </a:solidFill>
              </a:rPr>
              <a:t>% AVANCE EJECUCIÓN PLAN DE ACCION INSTITUCIONAL 2023</a:t>
            </a:r>
          </a:p>
          <a:p>
            <a:pPr>
              <a:defRPr b="1">
                <a:solidFill>
                  <a:schemeClr val="tx1"/>
                </a:solidFill>
              </a:defRPr>
            </a:pPr>
            <a:r>
              <a:rPr lang="es-CO" b="1">
                <a:solidFill>
                  <a:schemeClr val="tx1"/>
                </a:solidFill>
              </a:rPr>
              <a:t>Secretaria General </a:t>
            </a:r>
          </a:p>
          <a:p>
            <a:pPr>
              <a:defRPr b="1">
                <a:solidFill>
                  <a:schemeClr val="tx1"/>
                </a:solidFill>
              </a:defRPr>
            </a:pPr>
            <a:r>
              <a:rPr lang="es-CO" b="1">
                <a:solidFill>
                  <a:schemeClr val="tx1"/>
                </a:solidFill>
              </a:rPr>
              <a:t>Acumulado a 30 de septiembre</a:t>
            </a:r>
          </a:p>
          <a:p>
            <a:pPr>
              <a:defRPr b="1">
                <a:solidFill>
                  <a:schemeClr val="tx1"/>
                </a:solidFill>
              </a:defRPr>
            </a:pPr>
            <a:endParaRPr lang="es-CO" b="1">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Calibri" panose="020F0502020204030204" pitchFamily="34" charset="0"/>
              <a:ea typeface="+mn-ea"/>
              <a:cs typeface="Calibri" panose="020F0502020204030204" pitchFamily="34" charset="0"/>
            </a:defRPr>
          </a:pPr>
          <a:endParaRPr lang="es-CO"/>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645335085035343E-2"/>
          <c:y val="0.29901284651791749"/>
          <c:w val="0.91910951306717836"/>
          <c:h val="0.44641442132106712"/>
        </c:manualLayout>
      </c:layout>
      <c:bar3DChart>
        <c:barDir val="col"/>
        <c:grouping val="clustered"/>
        <c:varyColors val="0"/>
        <c:ser>
          <c:idx val="0"/>
          <c:order val="0"/>
          <c:spPr>
            <a:solidFill>
              <a:schemeClr val="accent4">
                <a:lumMod val="40000"/>
                <a:lumOff val="60000"/>
              </a:schemeClr>
            </a:solidFill>
            <a:ln>
              <a:noFill/>
            </a:ln>
            <a:effectLst/>
            <a:sp3d/>
          </c:spPr>
          <c:invertIfNegative val="0"/>
          <c:dLbls>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Hoja1!$B$280:$B$290</c:f>
              <c:strCache>
                <c:ptCount val="11"/>
                <c:pt idx="0">
                  <c:v>Control Diciplinario</c:v>
                </c:pt>
                <c:pt idx="1">
                  <c:v>Entidades Liquidadas</c:v>
                </c:pt>
                <c:pt idx="2">
                  <c:v>Gestión Documental</c:v>
                </c:pt>
                <c:pt idx="3">
                  <c:v>Servicios administrativos</c:v>
                </c:pt>
                <c:pt idx="4">
                  <c:v>Contratación</c:v>
                </c:pt>
                <c:pt idx="5">
                  <c:v>Sistema Integrado Gestión</c:v>
                </c:pt>
                <c:pt idx="6">
                  <c:v>Atención Ciudadano</c:v>
                </c:pt>
                <c:pt idx="7">
                  <c:v>Talento Humano</c:v>
                </c:pt>
                <c:pt idx="8">
                  <c:v>Subdireción Financiera</c:v>
                </c:pt>
                <c:pt idx="9">
                  <c:v>Almacen</c:v>
                </c:pt>
                <c:pt idx="10">
                  <c:v>TOTAL % EJECUCION</c:v>
                </c:pt>
              </c:strCache>
            </c:strRef>
          </c:cat>
          <c:val>
            <c:numRef>
              <c:f>Hoja1!$C$280:$C$290</c:f>
              <c:numCache>
                <c:formatCode>#,##0.0_ ;\-#,##0.0\ </c:formatCode>
                <c:ptCount val="11"/>
                <c:pt idx="0" formatCode="0.0">
                  <c:v>100</c:v>
                </c:pt>
                <c:pt idx="1">
                  <c:v>100</c:v>
                </c:pt>
                <c:pt idx="2" formatCode="0.0">
                  <c:v>100</c:v>
                </c:pt>
                <c:pt idx="3">
                  <c:v>100</c:v>
                </c:pt>
                <c:pt idx="4">
                  <c:v>90</c:v>
                </c:pt>
                <c:pt idx="5" formatCode="0.0">
                  <c:v>88.8</c:v>
                </c:pt>
                <c:pt idx="6">
                  <c:v>84.1</c:v>
                </c:pt>
                <c:pt idx="7">
                  <c:v>80</c:v>
                </c:pt>
                <c:pt idx="8">
                  <c:v>65.5</c:v>
                </c:pt>
                <c:pt idx="9">
                  <c:v>59.7</c:v>
                </c:pt>
                <c:pt idx="10" formatCode="0.0">
                  <c:v>86.81</c:v>
                </c:pt>
              </c:numCache>
            </c:numRef>
          </c:val>
          <c:extLst>
            <c:ext xmlns:c16="http://schemas.microsoft.com/office/drawing/2014/chart" uri="{C3380CC4-5D6E-409C-BE32-E72D297353CC}">
              <c16:uniqueId val="{00000000-C490-454F-8154-149439A53897}"/>
            </c:ext>
          </c:extLst>
        </c:ser>
        <c:dLbls>
          <c:showLegendKey val="0"/>
          <c:showVal val="0"/>
          <c:showCatName val="0"/>
          <c:showSerName val="0"/>
          <c:showPercent val="0"/>
          <c:showBubbleSize val="0"/>
        </c:dLbls>
        <c:gapWidth val="150"/>
        <c:shape val="box"/>
        <c:axId val="1211108096"/>
        <c:axId val="1211116000"/>
        <c:axId val="0"/>
      </c:bar3DChart>
      <c:catAx>
        <c:axId val="1211108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solidFill>
                <a:latin typeface="Calibri" panose="020F0502020204030204" pitchFamily="34" charset="0"/>
                <a:ea typeface="+mn-ea"/>
                <a:cs typeface="Calibri" panose="020F0502020204030204" pitchFamily="34" charset="0"/>
              </a:defRPr>
            </a:pPr>
            <a:endParaRPr lang="es-CO"/>
          </a:p>
        </c:txPr>
        <c:crossAx val="1211116000"/>
        <c:crosses val="autoZero"/>
        <c:auto val="1"/>
        <c:lblAlgn val="ctr"/>
        <c:lblOffset val="100"/>
        <c:noMultiLvlLbl val="0"/>
      </c:catAx>
      <c:valAx>
        <c:axId val="121111600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s-CO"/>
          </a:p>
        </c:txPr>
        <c:crossAx val="121110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r>
              <a:rPr lang="es-MX" b="1" dirty="0">
                <a:solidFill>
                  <a:schemeClr val="tx1"/>
                </a:solidFill>
              </a:rPr>
              <a:t>Ejecución</a:t>
            </a:r>
            <a:r>
              <a:rPr lang="es-MX" b="1" baseline="0" dirty="0">
                <a:solidFill>
                  <a:schemeClr val="tx1"/>
                </a:solidFill>
              </a:rPr>
              <a:t> PAC Julo – Octubre 2023</a:t>
            </a:r>
            <a:endParaRPr lang="es-CO" b="1" dirty="0">
              <a:solidFill>
                <a:schemeClr val="tx1"/>
              </a:solidFill>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solidFill>
              <a:latin typeface="+mn-lt"/>
              <a:ea typeface="+mn-ea"/>
              <a:cs typeface="+mn-cs"/>
            </a:defRPr>
          </a:pPr>
          <a:endParaRPr lang="es-CO"/>
        </a:p>
      </c:txPr>
    </c:title>
    <c:autoTitleDeleted val="0"/>
    <c:plotArea>
      <c:layout/>
      <c:barChart>
        <c:barDir val="col"/>
        <c:grouping val="clustered"/>
        <c:varyColors val="0"/>
        <c:ser>
          <c:idx val="0"/>
          <c:order val="0"/>
          <c:tx>
            <c:strRef>
              <c:f>'[03. Seguimiento Indicadores de Gestión Financiera - 2023.xlsx]Hoja4'!$C$3</c:f>
              <c:strCache>
                <c:ptCount val="1"/>
                <c:pt idx="0">
                  <c:v>PAC Solicitado</c:v>
                </c:pt>
              </c:strCache>
            </c:strRef>
          </c:tx>
          <c:spPr>
            <a:solidFill>
              <a:schemeClr val="accent1"/>
            </a:solidFill>
            <a:ln>
              <a:noFill/>
            </a:ln>
            <a:effectLst/>
          </c:spPr>
          <c:invertIfNegative val="0"/>
          <c:dLbls>
            <c:dLbl>
              <c:idx val="0"/>
              <c:layout>
                <c:manualLayout>
                  <c:x val="-6.3656672040099964E-18"/>
                  <c:y val="-6.48148148148148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D46-4271-8B2B-0CC70D9939EB}"/>
                </c:ext>
              </c:extLst>
            </c:dLbl>
            <c:dLbl>
              <c:idx val="1"/>
              <c:layout>
                <c:manualLayout>
                  <c:x val="0"/>
                  <c:y val="-6.48148148148148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D46-4271-8B2B-0CC70D9939EB}"/>
                </c:ext>
              </c:extLst>
            </c:dLbl>
            <c:dLbl>
              <c:idx val="2"/>
              <c:layout>
                <c:manualLayout>
                  <c:x val="0"/>
                  <c:y val="-7.870370370370370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D46-4271-8B2B-0CC70D9939EB}"/>
                </c:ext>
              </c:extLst>
            </c:dLbl>
            <c:dLbl>
              <c:idx val="3"/>
              <c:layout>
                <c:manualLayout>
                  <c:x val="-1.0185067526415994E-16"/>
                  <c:y val="-6.48148148148148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D46-4271-8B2B-0CC70D9939E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'[03. Seguimiento Indicadores de Gestión Financiera - 2023.xlsx]Hoja4'!$B$4:$B$8</c:f>
              <c:strCache>
                <c:ptCount val="4"/>
                <c:pt idx="0">
                  <c:v>Julio</c:v>
                </c:pt>
                <c:pt idx="1">
                  <c:v>Agosto</c:v>
                </c:pt>
                <c:pt idx="2">
                  <c:v>Septiembre</c:v>
                </c:pt>
                <c:pt idx="3">
                  <c:v>Octubre</c:v>
                </c:pt>
              </c:strCache>
              <c:extLst/>
            </c:strRef>
          </c:cat>
          <c:val>
            <c:numRef>
              <c:f>'[03. Seguimiento Indicadores de Gestión Financiera - 2023.xlsx]Hoja4'!$C$4:$C$8</c:f>
              <c:numCache>
                <c:formatCode>#,##0,,</c:formatCode>
                <c:ptCount val="4"/>
                <c:pt idx="0">
                  <c:v>106982936575.79001</c:v>
                </c:pt>
                <c:pt idx="1">
                  <c:v>94676966072.720001</c:v>
                </c:pt>
                <c:pt idx="2">
                  <c:v>249842131834.80002</c:v>
                </c:pt>
                <c:pt idx="3">
                  <c:v>175866002170.66003</c:v>
                </c:pt>
              </c:numCache>
              <c:extLst/>
            </c:numRef>
          </c:val>
          <c:extLst>
            <c:ext xmlns:c16="http://schemas.microsoft.com/office/drawing/2014/chart" uri="{C3380CC4-5D6E-409C-BE32-E72D297353CC}">
              <c16:uniqueId val="{00000004-2D46-4271-8B2B-0CC70D9939EB}"/>
            </c:ext>
          </c:extLst>
        </c:ser>
        <c:ser>
          <c:idx val="1"/>
          <c:order val="1"/>
          <c:tx>
            <c:strRef>
              <c:f>'[03. Seguimiento Indicadores de Gestión Financiera - 2023.xlsx]Hoja4'!$D$3</c:f>
              <c:strCache>
                <c:ptCount val="1"/>
                <c:pt idx="0">
                  <c:v>PAC Ejecutado</c:v>
                </c:pt>
              </c:strCache>
            </c:strRef>
          </c:tx>
          <c:spPr>
            <a:solidFill>
              <a:schemeClr val="accent2"/>
            </a:solidFill>
            <a:ln>
              <a:noFill/>
            </a:ln>
            <a:effectLst/>
          </c:spPr>
          <c:invertIfNegative val="0"/>
          <c:dLbls>
            <c:dLbl>
              <c:idx val="0"/>
              <c:tx>
                <c:rich>
                  <a:bodyPr/>
                  <a:lstStyle/>
                  <a:p>
                    <a:fld id="{C10E6A7E-F7F6-4FD0-A51B-F2352D21E1E6}" type="CELLRANGE">
                      <a:rPr lang="en-US"/>
                      <a:pPr/>
                      <a:t>[CELLRANGE]</a:t>
                    </a:fld>
                    <a:endParaRPr lang="es-CO"/>
                  </a:p>
                </c:rich>
              </c:tx>
              <c:dLblPos val="outEnd"/>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5-2D46-4271-8B2B-0CC70D9939EB}"/>
                </c:ext>
              </c:extLst>
            </c:dLbl>
            <c:dLbl>
              <c:idx val="1"/>
              <c:tx>
                <c:rich>
                  <a:bodyPr/>
                  <a:lstStyle/>
                  <a:p>
                    <a:fld id="{46EA1242-8A03-4251-B067-8C372FB307E4}" type="CELLRANGE">
                      <a:rPr lang="es-CO"/>
                      <a:pPr/>
                      <a:t>[CELLRANGE]</a:t>
                    </a:fld>
                    <a:endParaRPr lang="es-CO"/>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6-2D46-4271-8B2B-0CC70D9939EB}"/>
                </c:ext>
              </c:extLst>
            </c:dLbl>
            <c:dLbl>
              <c:idx val="2"/>
              <c:tx>
                <c:rich>
                  <a:bodyPr/>
                  <a:lstStyle/>
                  <a:p>
                    <a:fld id="{C5D84B3E-0557-4315-925D-B377B2A760E1}" type="CELLRANGE">
                      <a:rPr lang="es-CO"/>
                      <a:pPr/>
                      <a:t>[CELLRANGE]</a:t>
                    </a:fld>
                    <a:endParaRPr lang="es-CO"/>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7-2D46-4271-8B2B-0CC70D9939EB}"/>
                </c:ext>
              </c:extLst>
            </c:dLbl>
            <c:dLbl>
              <c:idx val="3"/>
              <c:tx>
                <c:rich>
                  <a:bodyPr/>
                  <a:lstStyle/>
                  <a:p>
                    <a:fld id="{BCC0B5D9-4DF0-4D2E-867E-CDD83E11C8B2}" type="CELLRANGE">
                      <a:rPr lang="es-CO"/>
                      <a:pPr/>
                      <a:t>[CELLRANGE]</a:t>
                    </a:fld>
                    <a:endParaRPr lang="es-CO"/>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 xmlns:c16="http://schemas.microsoft.com/office/drawing/2014/chart" uri="{C3380CC4-5D6E-409C-BE32-E72D297353CC}">
                  <c16:uniqueId val="{00000008-2D46-4271-8B2B-0CC70D9939EB}"/>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0"/>
            <c:showCatName val="0"/>
            <c:showSerName val="0"/>
            <c:showPercent val="0"/>
            <c:showBubbleSize val="0"/>
            <c:showLeaderLines val="0"/>
            <c:extLs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'[03. Seguimiento Indicadores de Gestión Financiera - 2023.xlsx]Hoja4'!$B$4:$B$8</c:f>
              <c:strCache>
                <c:ptCount val="4"/>
                <c:pt idx="0">
                  <c:v>Julio</c:v>
                </c:pt>
                <c:pt idx="1">
                  <c:v>Agosto</c:v>
                </c:pt>
                <c:pt idx="2">
                  <c:v>Septiembre</c:v>
                </c:pt>
                <c:pt idx="3">
                  <c:v>Octubre</c:v>
                </c:pt>
              </c:strCache>
              <c:extLst/>
            </c:strRef>
          </c:cat>
          <c:val>
            <c:numRef>
              <c:f>'[03. Seguimiento Indicadores de Gestión Financiera - 2023.xlsx]Hoja4'!$D$4:$D$8</c:f>
              <c:numCache>
                <c:formatCode>#,##0,,</c:formatCode>
                <c:ptCount val="4"/>
                <c:pt idx="0">
                  <c:v>104566631870.21999</c:v>
                </c:pt>
                <c:pt idx="1">
                  <c:v>94357394357.570007</c:v>
                </c:pt>
                <c:pt idx="2">
                  <c:v>249605854806.84</c:v>
                </c:pt>
                <c:pt idx="3">
                  <c:v>173428360468.87</c:v>
                </c:pt>
              </c:numCache>
              <c:extLst/>
            </c:numRef>
          </c:val>
          <c:extLst>
            <c:ext xmlns:c15="http://schemas.microsoft.com/office/drawing/2012/chart" uri="{02D57815-91ED-43cb-92C2-25804820EDAC}">
              <c15:datalabelsRange>
                <c15:f>'[03. Seguimiento Indicadores de Gestión Financiera - 2023.xlsx]Hoja4'!$F$4:$F$7</c15:f>
                <c15:dlblRangeCache>
                  <c:ptCount val="4"/>
                  <c:pt idx="0">
                    <c:v>97,7%</c:v>
                  </c:pt>
                  <c:pt idx="1">
                    <c:v>99,7%</c:v>
                  </c:pt>
                  <c:pt idx="2">
                    <c:v>99,9%</c:v>
                  </c:pt>
                  <c:pt idx="3">
                    <c:v>98,6%</c:v>
                  </c:pt>
                </c15:dlblRangeCache>
              </c15:datalabelsRange>
            </c:ext>
            <c:ext xmlns:c16="http://schemas.microsoft.com/office/drawing/2014/chart" uri="{C3380CC4-5D6E-409C-BE32-E72D297353CC}">
              <c16:uniqueId val="{00000009-2D46-4271-8B2B-0CC70D9939EB}"/>
            </c:ext>
          </c:extLst>
        </c:ser>
        <c:ser>
          <c:idx val="2"/>
          <c:order val="2"/>
          <c:tx>
            <c:strRef>
              <c:f>'[03. Seguimiento Indicadores de Gestión Financiera - 2023.xlsx]Hoja4'!$E$3</c:f>
              <c:strCache>
                <c:ptCount val="1"/>
                <c:pt idx="0">
                  <c:v>PAC No Ejecutado</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'[03. Seguimiento Indicadores de Gestión Financiera - 2023.xlsx]Hoja4'!$B$4:$B$8</c:f>
              <c:strCache>
                <c:ptCount val="4"/>
                <c:pt idx="0">
                  <c:v>Julio</c:v>
                </c:pt>
                <c:pt idx="1">
                  <c:v>Agosto</c:v>
                </c:pt>
                <c:pt idx="2">
                  <c:v>Septiembre</c:v>
                </c:pt>
                <c:pt idx="3">
                  <c:v>Octubre</c:v>
                </c:pt>
              </c:strCache>
              <c:extLst/>
            </c:strRef>
          </c:cat>
          <c:val>
            <c:numRef>
              <c:f>'[03. Seguimiento Indicadores de Gestión Financiera - 2023.xlsx]Hoja4'!$E$4:$E$8</c:f>
              <c:numCache>
                <c:formatCode>#,##0,,</c:formatCode>
                <c:ptCount val="4"/>
                <c:pt idx="0">
                  <c:v>2416304705.5700226</c:v>
                </c:pt>
                <c:pt idx="1">
                  <c:v>319571715.1499939</c:v>
                </c:pt>
                <c:pt idx="2">
                  <c:v>236277027.96002197</c:v>
                </c:pt>
                <c:pt idx="3">
                  <c:v>2437641701.7900391</c:v>
                </c:pt>
              </c:numCache>
              <c:extLst/>
            </c:numRef>
          </c:val>
          <c:extLst>
            <c:ext xmlns:c16="http://schemas.microsoft.com/office/drawing/2014/chart" uri="{C3380CC4-5D6E-409C-BE32-E72D297353CC}">
              <c16:uniqueId val="{0000000A-2D46-4271-8B2B-0CC70D9939EB}"/>
            </c:ext>
          </c:extLst>
        </c:ser>
        <c:dLbls>
          <c:dLblPos val="outEnd"/>
          <c:showLegendKey val="0"/>
          <c:showVal val="1"/>
          <c:showCatName val="0"/>
          <c:showSerName val="0"/>
          <c:showPercent val="0"/>
          <c:showBubbleSize val="0"/>
        </c:dLbls>
        <c:gapWidth val="219"/>
        <c:overlap val="-27"/>
        <c:axId val="451499135"/>
        <c:axId val="644893231"/>
      </c:barChart>
      <c:catAx>
        <c:axId val="4514991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O"/>
          </a:p>
        </c:txPr>
        <c:crossAx val="644893231"/>
        <c:crosses val="autoZero"/>
        <c:auto val="1"/>
        <c:lblAlgn val="ctr"/>
        <c:lblOffset val="100"/>
        <c:noMultiLvlLbl val="0"/>
      </c:catAx>
      <c:valAx>
        <c:axId val="644893231"/>
        <c:scaling>
          <c:orientation val="minMax"/>
        </c:scaling>
        <c:delete val="1"/>
        <c:axPos val="l"/>
        <c:numFmt formatCode="#,##0,," sourceLinked="1"/>
        <c:majorTickMark val="none"/>
        <c:minorTickMark val="none"/>
        <c:tickLblPos val="nextTo"/>
        <c:crossAx val="45149913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s-CO" sz="1400" b="1" i="0" u="none" strike="noStrike" kern="1200" spc="0" baseline="0" noProof="0">
                <a:solidFill>
                  <a:schemeClr val="tx1"/>
                </a:solidFill>
                <a:latin typeface="+mn-lt"/>
                <a:ea typeface="+mn-ea"/>
                <a:cs typeface="+mn-cs"/>
              </a:defRPr>
            </a:pPr>
            <a:r>
              <a:rPr lang="en-US" b="1" noProof="0" dirty="0">
                <a:solidFill>
                  <a:schemeClr val="tx1"/>
                </a:solidFill>
              </a:rPr>
              <a:t>% </a:t>
            </a:r>
            <a:r>
              <a:rPr lang="es-CO" b="1" noProof="0" dirty="0">
                <a:solidFill>
                  <a:schemeClr val="tx1"/>
                </a:solidFill>
              </a:rPr>
              <a:t>Mensual</a:t>
            </a:r>
            <a:r>
              <a:rPr lang="en-US" b="1" baseline="0" noProof="0" dirty="0">
                <a:solidFill>
                  <a:schemeClr val="tx1"/>
                </a:solidFill>
              </a:rPr>
              <a:t> </a:t>
            </a:r>
            <a:r>
              <a:rPr lang="en-US" b="1" noProof="0" dirty="0">
                <a:solidFill>
                  <a:schemeClr val="tx1"/>
                </a:solidFill>
              </a:rPr>
              <a:t>de </a:t>
            </a:r>
            <a:r>
              <a:rPr lang="es-CO" b="1" noProof="0" dirty="0">
                <a:solidFill>
                  <a:schemeClr val="tx1"/>
                </a:solidFill>
              </a:rPr>
              <a:t>Ejecución</a:t>
            </a:r>
            <a:r>
              <a:rPr lang="es-CO" b="1" baseline="0" noProof="0" dirty="0">
                <a:solidFill>
                  <a:schemeClr val="tx1"/>
                </a:solidFill>
              </a:rPr>
              <a:t> - </a:t>
            </a:r>
            <a:r>
              <a:rPr lang="es-CO" b="1" noProof="0" dirty="0">
                <a:solidFill>
                  <a:schemeClr val="tx1"/>
                </a:solidFill>
              </a:rPr>
              <a:t>PAC Solicitado</a:t>
            </a:r>
          </a:p>
        </c:rich>
      </c:tx>
      <c:overlay val="0"/>
      <c:spPr>
        <a:noFill/>
        <a:ln>
          <a:noFill/>
        </a:ln>
        <a:effectLst/>
      </c:spPr>
      <c:txPr>
        <a:bodyPr rot="0" spcFirstLastPara="1" vertOverflow="ellipsis" vert="horz" wrap="square" anchor="ctr" anchorCtr="1"/>
        <a:lstStyle/>
        <a:p>
          <a:pPr>
            <a:defRPr lang="es-CO" sz="1400" b="1" i="0" u="none" strike="noStrike" kern="1200" spc="0" baseline="0" noProof="0">
              <a:solidFill>
                <a:schemeClr val="tx1"/>
              </a:solidFill>
              <a:latin typeface="+mn-lt"/>
              <a:ea typeface="+mn-ea"/>
              <a:cs typeface="+mn-cs"/>
            </a:defRPr>
          </a:pPr>
          <a:endParaRPr lang="es-CO"/>
        </a:p>
      </c:txPr>
    </c:title>
    <c:autoTitleDeleted val="0"/>
    <c:plotArea>
      <c:layout/>
      <c:doughnutChart>
        <c:varyColors val="1"/>
        <c:ser>
          <c:idx val="0"/>
          <c:order val="0"/>
          <c:tx>
            <c:strRef>
              <c:f>'[03. Seguimiento Indicadores de Gestión Financiera - 2023.xlsx]Hoja4'!$G$3</c:f>
              <c:strCache>
                <c:ptCount val="1"/>
                <c:pt idx="0">
                  <c:v>% de Ejecución PAC</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8D3-4EC8-9568-25A7C4C1B06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8D3-4EC8-9568-25A7C4C1B06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8D3-4EC8-9568-25A7C4C1B06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8D3-4EC8-9568-25A7C4C1B06C}"/>
              </c:ext>
            </c:extLst>
          </c:dPt>
          <c:dLbls>
            <c:dLbl>
              <c:idx val="0"/>
              <c:tx>
                <c:rich>
                  <a:bodyPr/>
                  <a:lstStyle/>
                  <a:p>
                    <a:r>
                      <a:rPr lang="en-US"/>
                      <a:t>17%</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8D3-4EC8-9568-25A7C4C1B06C}"/>
                </c:ext>
              </c:extLst>
            </c:dLbl>
            <c:dLbl>
              <c:idx val="1"/>
              <c:tx>
                <c:rich>
                  <a:bodyPr/>
                  <a:lstStyle/>
                  <a:p>
                    <a:r>
                      <a:rPr lang="en-US"/>
                      <a:t>15%</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08D3-4EC8-9568-25A7C4C1B06C}"/>
                </c:ext>
              </c:extLst>
            </c:dLbl>
            <c:dLbl>
              <c:idx val="2"/>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08D3-4EC8-9568-25A7C4C1B06C}"/>
                </c:ext>
              </c:extLst>
            </c:dLbl>
            <c:dLbl>
              <c:idx val="3"/>
              <c:tx>
                <c:rich>
                  <a:bodyPr/>
                  <a:lstStyle/>
                  <a:p>
                    <a:r>
                      <a:rPr lang="en-US"/>
                      <a:t>28%</a:t>
                    </a:r>
                    <a:endParaRPr lang="en-US" dirty="0"/>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08D3-4EC8-9568-25A7C4C1B06C}"/>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s-CO"/>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'[03. Seguimiento Indicadores de Gestión Financiera - 2023.xlsx]Hoja4'!$B$4:$B$7</c:f>
              <c:strCache>
                <c:ptCount val="4"/>
                <c:pt idx="0">
                  <c:v>Julio</c:v>
                </c:pt>
                <c:pt idx="1">
                  <c:v>Agosto</c:v>
                </c:pt>
                <c:pt idx="2">
                  <c:v>Septiembre</c:v>
                </c:pt>
                <c:pt idx="3">
                  <c:v>Octubre</c:v>
                </c:pt>
              </c:strCache>
            </c:strRef>
          </c:cat>
          <c:val>
            <c:numRef>
              <c:f>'[03. Seguimiento Indicadores de Gestión Financiera - 2023.xlsx]Hoja4'!$G$4:$G$7</c:f>
              <c:numCache>
                <c:formatCode>0.0%</c:formatCode>
                <c:ptCount val="4"/>
                <c:pt idx="0">
                  <c:v>0.16812484326511098</c:v>
                </c:pt>
                <c:pt idx="1">
                  <c:v>0.15171017611965998</c:v>
                </c:pt>
                <c:pt idx="2">
                  <c:v>0.4013225296339053</c:v>
                </c:pt>
                <c:pt idx="3">
                  <c:v>0.27884245098132371</c:v>
                </c:pt>
              </c:numCache>
            </c:numRef>
          </c:val>
          <c:extLst>
            <c:ext xmlns:c16="http://schemas.microsoft.com/office/drawing/2014/chart" uri="{C3380CC4-5D6E-409C-BE32-E72D297353CC}">
              <c16:uniqueId val="{00000008-08D3-4EC8-9568-25A7C4C1B06C}"/>
            </c:ext>
          </c:extLst>
        </c:ser>
        <c:dLbls>
          <c:showLegendKey val="0"/>
          <c:showVal val="0"/>
          <c:showCatName val="0"/>
          <c:showSerName val="0"/>
          <c:showPercent val="0"/>
          <c:showBubbleSize val="0"/>
          <c:showLeaderLines val="1"/>
        </c:dLbls>
        <c:firstSliceAng val="0"/>
        <c:holeSize val="59"/>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3175" cap="flat" cmpd="sng" algn="ctr">
      <a:noFill/>
      <a:roun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26870903257982E-2"/>
          <c:y val="4.6783617897396192E-2"/>
          <c:w val="0.92638896077816968"/>
          <c:h val="0.68893816927029616"/>
        </c:manualLayout>
      </c:layout>
      <c:barChart>
        <c:barDir val="col"/>
        <c:grouping val="clustered"/>
        <c:varyColors val="0"/>
        <c:ser>
          <c:idx val="0"/>
          <c:order val="0"/>
          <c:tx>
            <c:strRef>
              <c:f>Hoja2!$C$1</c:f>
              <c:strCache>
                <c:ptCount val="1"/>
                <c:pt idx="0">
                  <c:v>En termino pendiente de respuesta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Hoja2!$B$12:$B$18</c:f>
              <c:strCache>
                <c:ptCount val="7"/>
                <c:pt idx="0">
                  <c:v>DESPACHO DEL MINISTRO</c:v>
                </c:pt>
                <c:pt idx="1">
                  <c:v>OFICINA DE ASUNTOS INTERNACIONALES</c:v>
                </c:pt>
                <c:pt idx="2">
                  <c:v>OFICINA DE PRENSA Y COMUNICACIONES</c:v>
                </c:pt>
                <c:pt idx="3">
                  <c:v>OFICINA DE TECNOLOGÍAS DE LA INFORMACIÓN Y LAS COMUNICACIONES</c:v>
                </c:pt>
                <c:pt idx="4">
                  <c:v>OFICINA ASESORA JURÍDICA</c:v>
                </c:pt>
                <c:pt idx="5">
                  <c:v>OFICINA ASESORA DE PLANEACIÓN Y PROSPECTIVA</c:v>
                </c:pt>
                <c:pt idx="6">
                  <c:v>OFICINA DE CONTROL INTERNO</c:v>
                </c:pt>
              </c:strCache>
            </c:strRef>
          </c:cat>
          <c:val>
            <c:numRef>
              <c:f>Hoja2!$C$12:$C$18</c:f>
              <c:numCache>
                <c:formatCode>General</c:formatCode>
                <c:ptCount val="7"/>
                <c:pt idx="0">
                  <c:v>2</c:v>
                </c:pt>
                <c:pt idx="4">
                  <c:v>9</c:v>
                </c:pt>
              </c:numCache>
            </c:numRef>
          </c:val>
          <c:extLst>
            <c:ext xmlns:c16="http://schemas.microsoft.com/office/drawing/2014/chart" uri="{C3380CC4-5D6E-409C-BE32-E72D297353CC}">
              <c16:uniqueId val="{00000000-D810-4249-B28D-D8FDA0E862BB}"/>
            </c:ext>
          </c:extLst>
        </c:ser>
        <c:ser>
          <c:idx val="1"/>
          <c:order val="1"/>
          <c:tx>
            <c:strRef>
              <c:f>Hoja2!$D$1</c:f>
              <c:strCache>
                <c:ptCount val="1"/>
                <c:pt idx="0">
                  <c:v>No oportuno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Hoja2!$B$12:$B$18</c:f>
              <c:strCache>
                <c:ptCount val="7"/>
                <c:pt idx="0">
                  <c:v>DESPACHO DEL MINISTRO</c:v>
                </c:pt>
                <c:pt idx="1">
                  <c:v>OFICINA DE ASUNTOS INTERNACIONALES</c:v>
                </c:pt>
                <c:pt idx="2">
                  <c:v>OFICINA DE PRENSA Y COMUNICACIONES</c:v>
                </c:pt>
                <c:pt idx="3">
                  <c:v>OFICINA DE TECNOLOGÍAS DE LA INFORMACIÓN Y LAS COMUNICACIONES</c:v>
                </c:pt>
                <c:pt idx="4">
                  <c:v>OFICINA ASESORA JURÍDICA</c:v>
                </c:pt>
                <c:pt idx="5">
                  <c:v>OFICINA ASESORA DE PLANEACIÓN Y PROSPECTIVA</c:v>
                </c:pt>
                <c:pt idx="6">
                  <c:v>OFICINA DE CONTROL INTERNO</c:v>
                </c:pt>
              </c:strCache>
            </c:strRef>
          </c:cat>
          <c:val>
            <c:numRef>
              <c:f>Hoja2!$D$12:$D$18</c:f>
              <c:numCache>
                <c:formatCode>General</c:formatCode>
                <c:ptCount val="7"/>
                <c:pt idx="0">
                  <c:v>7</c:v>
                </c:pt>
                <c:pt idx="1">
                  <c:v>5</c:v>
                </c:pt>
                <c:pt idx="2">
                  <c:v>1</c:v>
                </c:pt>
                <c:pt idx="3">
                  <c:v>16</c:v>
                </c:pt>
                <c:pt idx="4">
                  <c:v>44</c:v>
                </c:pt>
                <c:pt idx="5">
                  <c:v>2</c:v>
                </c:pt>
              </c:numCache>
            </c:numRef>
          </c:val>
          <c:extLst>
            <c:ext xmlns:c16="http://schemas.microsoft.com/office/drawing/2014/chart" uri="{C3380CC4-5D6E-409C-BE32-E72D297353CC}">
              <c16:uniqueId val="{00000001-D810-4249-B28D-D8FDA0E862BB}"/>
            </c:ext>
          </c:extLst>
        </c:ser>
        <c:ser>
          <c:idx val="2"/>
          <c:order val="2"/>
          <c:tx>
            <c:strRef>
              <c:f>Hoja2!$E$1</c:f>
              <c:strCache>
                <c:ptCount val="1"/>
                <c:pt idx="0">
                  <c:v>Sin respuesta vencido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Hoja2!$B$12:$B$18</c:f>
              <c:strCache>
                <c:ptCount val="7"/>
                <c:pt idx="0">
                  <c:v>DESPACHO DEL MINISTRO</c:v>
                </c:pt>
                <c:pt idx="1">
                  <c:v>OFICINA DE ASUNTOS INTERNACIONALES</c:v>
                </c:pt>
                <c:pt idx="2">
                  <c:v>OFICINA DE PRENSA Y COMUNICACIONES</c:v>
                </c:pt>
                <c:pt idx="3">
                  <c:v>OFICINA DE TECNOLOGÍAS DE LA INFORMACIÓN Y LAS COMUNICACIONES</c:v>
                </c:pt>
                <c:pt idx="4">
                  <c:v>OFICINA ASESORA JURÍDICA</c:v>
                </c:pt>
                <c:pt idx="5">
                  <c:v>OFICINA ASESORA DE PLANEACIÓN Y PROSPECTIVA</c:v>
                </c:pt>
                <c:pt idx="6">
                  <c:v>OFICINA DE CONTROL INTERNO</c:v>
                </c:pt>
              </c:strCache>
            </c:strRef>
          </c:cat>
          <c:val>
            <c:numRef>
              <c:f>Hoja2!$E$12:$E$18</c:f>
              <c:numCache>
                <c:formatCode>General</c:formatCode>
                <c:ptCount val="7"/>
                <c:pt idx="0">
                  <c:v>16</c:v>
                </c:pt>
                <c:pt idx="1">
                  <c:v>2</c:v>
                </c:pt>
                <c:pt idx="3">
                  <c:v>10</c:v>
                </c:pt>
                <c:pt idx="4">
                  <c:v>19</c:v>
                </c:pt>
              </c:numCache>
            </c:numRef>
          </c:val>
          <c:extLst>
            <c:ext xmlns:c16="http://schemas.microsoft.com/office/drawing/2014/chart" uri="{C3380CC4-5D6E-409C-BE32-E72D297353CC}">
              <c16:uniqueId val="{00000002-D810-4249-B28D-D8FDA0E862BB}"/>
            </c:ext>
          </c:extLst>
        </c:ser>
        <c:ser>
          <c:idx val="3"/>
          <c:order val="3"/>
          <c:tx>
            <c:strRef>
              <c:f>Hoja2!$F$1</c:f>
              <c:strCache>
                <c:ptCount val="1"/>
                <c:pt idx="0">
                  <c:v>Oportuno</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Hoja2!$B$12:$B$18</c:f>
              <c:strCache>
                <c:ptCount val="7"/>
                <c:pt idx="0">
                  <c:v>DESPACHO DEL MINISTRO</c:v>
                </c:pt>
                <c:pt idx="1">
                  <c:v>OFICINA DE ASUNTOS INTERNACIONALES</c:v>
                </c:pt>
                <c:pt idx="2">
                  <c:v>OFICINA DE PRENSA Y COMUNICACIONES</c:v>
                </c:pt>
                <c:pt idx="3">
                  <c:v>OFICINA DE TECNOLOGÍAS DE LA INFORMACIÓN Y LAS COMUNICACIONES</c:v>
                </c:pt>
                <c:pt idx="4">
                  <c:v>OFICINA ASESORA JURÍDICA</c:v>
                </c:pt>
                <c:pt idx="5">
                  <c:v>OFICINA ASESORA DE PLANEACIÓN Y PROSPECTIVA</c:v>
                </c:pt>
                <c:pt idx="6">
                  <c:v>OFICINA DE CONTROL INTERNO</c:v>
                </c:pt>
              </c:strCache>
            </c:strRef>
          </c:cat>
          <c:val>
            <c:numRef>
              <c:f>Hoja2!$F$12:$F$18</c:f>
              <c:numCache>
                <c:formatCode>General</c:formatCode>
                <c:ptCount val="7"/>
                <c:pt idx="0">
                  <c:v>5</c:v>
                </c:pt>
                <c:pt idx="1">
                  <c:v>3</c:v>
                </c:pt>
                <c:pt idx="2">
                  <c:v>5</c:v>
                </c:pt>
                <c:pt idx="3">
                  <c:v>59</c:v>
                </c:pt>
                <c:pt idx="4">
                  <c:v>239</c:v>
                </c:pt>
                <c:pt idx="5">
                  <c:v>20</c:v>
                </c:pt>
                <c:pt idx="6">
                  <c:v>1</c:v>
                </c:pt>
              </c:numCache>
            </c:numRef>
          </c:val>
          <c:extLst>
            <c:ext xmlns:c16="http://schemas.microsoft.com/office/drawing/2014/chart" uri="{C3380CC4-5D6E-409C-BE32-E72D297353CC}">
              <c16:uniqueId val="{00000003-D810-4249-B28D-D8FDA0E862BB}"/>
            </c:ext>
          </c:extLst>
        </c:ser>
        <c:dLbls>
          <c:showLegendKey val="0"/>
          <c:showVal val="0"/>
          <c:showCatName val="0"/>
          <c:showSerName val="0"/>
          <c:showPercent val="0"/>
          <c:showBubbleSize val="0"/>
        </c:dLbls>
        <c:gapWidth val="219"/>
        <c:overlap val="-27"/>
        <c:axId val="263628992"/>
        <c:axId val="217233104"/>
      </c:barChart>
      <c:catAx>
        <c:axId val="263628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17233104"/>
        <c:crosses val="autoZero"/>
        <c:auto val="1"/>
        <c:lblAlgn val="ctr"/>
        <c:lblOffset val="100"/>
        <c:noMultiLvlLbl val="0"/>
      </c:catAx>
      <c:valAx>
        <c:axId val="217233104"/>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crossAx val="263628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9B885-6418-424B-BCCC-C44A01C92F2E}" type="doc">
      <dgm:prSet loTypeId="urn:microsoft.com/office/officeart/2005/8/layout/vList2" loCatId="list" qsTypeId="urn:microsoft.com/office/officeart/2005/8/quickstyle/3d1" qsCatId="3D" csTypeId="urn:microsoft.com/office/officeart/2005/8/colors/colorful1" csCatId="colorful" phldr="1"/>
      <dgm:spPr/>
      <dgm:t>
        <a:bodyPr/>
        <a:lstStyle/>
        <a:p>
          <a:endParaRPr lang="es-CO"/>
        </a:p>
      </dgm:t>
    </dgm:pt>
    <dgm:pt modelId="{26CFFE02-FE7C-420A-841A-5A42498F3786}">
      <dgm:prSet phldrT="[Texto]" custT="1"/>
      <dgm:spPr/>
      <dgm:t>
        <a:bodyPr/>
        <a:lstStyle/>
        <a:p>
          <a:r>
            <a:rPr lang="es-ES" sz="2000" dirty="0">
              <a:latin typeface="Calibri" panose="020F0502020204030204" pitchFamily="34" charset="0"/>
              <a:cs typeface="Calibri" panose="020F0502020204030204" pitchFamily="34" charset="0"/>
            </a:rPr>
            <a:t>2. Aunque el porcentaje de ejecución aún es bajo para ser el corte a 30 de septiembre, queremos reconocer desde la OAPP que desde las recomendaciones dadas en el comité del 2 de octubre se evidenció un avance significativo en el cumplimiento del PAI.</a:t>
          </a:r>
          <a:endParaRPr lang="es-CO" sz="2000" dirty="0">
            <a:latin typeface="Calibri" panose="020F0502020204030204" pitchFamily="34" charset="0"/>
            <a:cs typeface="Calibri" panose="020F0502020204030204" pitchFamily="34" charset="0"/>
          </a:endParaRPr>
        </a:p>
      </dgm:t>
    </dgm:pt>
    <dgm:pt modelId="{A4773628-9165-418E-99F2-697C0D6B433A}" type="parTrans" cxnId="{D8ED63A5-A4DB-43A1-9D0C-5053FC6DAEFF}">
      <dgm:prSet/>
      <dgm:spPr/>
      <dgm:t>
        <a:bodyPr/>
        <a:lstStyle/>
        <a:p>
          <a:endParaRPr lang="es-CO"/>
        </a:p>
      </dgm:t>
    </dgm:pt>
    <dgm:pt modelId="{A2844FDE-23BD-4976-B6AC-E98F33CC1F55}" type="sibTrans" cxnId="{D8ED63A5-A4DB-43A1-9D0C-5053FC6DAEFF}">
      <dgm:prSet/>
      <dgm:spPr/>
      <dgm:t>
        <a:bodyPr/>
        <a:lstStyle/>
        <a:p>
          <a:endParaRPr lang="es-CO"/>
        </a:p>
      </dgm:t>
    </dgm:pt>
    <dgm:pt modelId="{47D7BFC5-90B8-4754-932A-DF7E0BBFC469}">
      <dgm:prSet phldrT="[Texto]" custT="1"/>
      <dgm:spPr/>
      <dgm:t>
        <a:bodyPr/>
        <a:lstStyle/>
        <a:p>
          <a:r>
            <a:rPr lang="es-ES" sz="2000" dirty="0">
              <a:latin typeface="Calibri" panose="020F0502020204030204" pitchFamily="34" charset="0"/>
              <a:cs typeface="Calibri" panose="020F0502020204030204" pitchFamily="34" charset="0"/>
            </a:rPr>
            <a:t>1.Teniendo en cuenta que nos encontramos en la recta final de la vigencia la recomendación desde la OAPP de manera general es hacer el mayor esfuerzo en los cumplimientos programados en el PAI.</a:t>
          </a:r>
          <a:endParaRPr lang="es-CO" sz="2000" dirty="0">
            <a:latin typeface="Calibri" panose="020F0502020204030204" pitchFamily="34" charset="0"/>
            <a:cs typeface="Calibri" panose="020F0502020204030204" pitchFamily="34" charset="0"/>
          </a:endParaRPr>
        </a:p>
      </dgm:t>
    </dgm:pt>
    <dgm:pt modelId="{108CE5BC-496C-437E-BDD4-59B5B34D9E8A}" type="sibTrans" cxnId="{5ABCE527-5E40-4357-A2DA-AF664E3E8EB4}">
      <dgm:prSet/>
      <dgm:spPr/>
      <dgm:t>
        <a:bodyPr/>
        <a:lstStyle/>
        <a:p>
          <a:endParaRPr lang="es-CO"/>
        </a:p>
      </dgm:t>
    </dgm:pt>
    <dgm:pt modelId="{705C5AC3-0E00-43A9-A5A1-E34CF37A9145}" type="parTrans" cxnId="{5ABCE527-5E40-4357-A2DA-AF664E3E8EB4}">
      <dgm:prSet/>
      <dgm:spPr/>
      <dgm:t>
        <a:bodyPr/>
        <a:lstStyle/>
        <a:p>
          <a:endParaRPr lang="es-CO"/>
        </a:p>
      </dgm:t>
    </dgm:pt>
    <dgm:pt modelId="{9D6C7590-08A5-480D-BBE5-64F92A90087A}" type="pres">
      <dgm:prSet presAssocID="{F549B885-6418-424B-BCCC-C44A01C92F2E}" presName="linear" presStyleCnt="0">
        <dgm:presLayoutVars>
          <dgm:animLvl val="lvl"/>
          <dgm:resizeHandles val="exact"/>
        </dgm:presLayoutVars>
      </dgm:prSet>
      <dgm:spPr/>
    </dgm:pt>
    <dgm:pt modelId="{F7F4F5D1-02B8-4C9F-826D-05E19557C0DF}" type="pres">
      <dgm:prSet presAssocID="{47D7BFC5-90B8-4754-932A-DF7E0BBFC469}" presName="parentText" presStyleLbl="node1" presStyleIdx="0" presStyleCnt="2">
        <dgm:presLayoutVars>
          <dgm:chMax val="0"/>
          <dgm:bulletEnabled val="1"/>
        </dgm:presLayoutVars>
      </dgm:prSet>
      <dgm:spPr/>
    </dgm:pt>
    <dgm:pt modelId="{1F8D76AF-1296-43EA-BF67-F7DB80B8CE4B}" type="pres">
      <dgm:prSet presAssocID="{108CE5BC-496C-437E-BDD4-59B5B34D9E8A}" presName="spacer" presStyleCnt="0"/>
      <dgm:spPr/>
    </dgm:pt>
    <dgm:pt modelId="{634DBC5E-5B8A-4924-89C7-6E7EE19BC5EF}" type="pres">
      <dgm:prSet presAssocID="{26CFFE02-FE7C-420A-841A-5A42498F3786}" presName="parentText" presStyleLbl="node1" presStyleIdx="1" presStyleCnt="2" custLinFactY="273" custLinFactNeighborY="100000">
        <dgm:presLayoutVars>
          <dgm:chMax val="0"/>
          <dgm:bulletEnabled val="1"/>
        </dgm:presLayoutVars>
      </dgm:prSet>
      <dgm:spPr/>
    </dgm:pt>
  </dgm:ptLst>
  <dgm:cxnLst>
    <dgm:cxn modelId="{88986509-127E-4F76-8961-9848D6801EBC}" type="presOf" srcId="{F549B885-6418-424B-BCCC-C44A01C92F2E}" destId="{9D6C7590-08A5-480D-BBE5-64F92A90087A}" srcOrd="0" destOrd="0" presId="urn:microsoft.com/office/officeart/2005/8/layout/vList2"/>
    <dgm:cxn modelId="{5ABCE527-5E40-4357-A2DA-AF664E3E8EB4}" srcId="{F549B885-6418-424B-BCCC-C44A01C92F2E}" destId="{47D7BFC5-90B8-4754-932A-DF7E0BBFC469}" srcOrd="0" destOrd="0" parTransId="{705C5AC3-0E00-43A9-A5A1-E34CF37A9145}" sibTransId="{108CE5BC-496C-437E-BDD4-59B5B34D9E8A}"/>
    <dgm:cxn modelId="{0C66C03C-4DEE-47DB-8007-F5782E841F03}" type="presOf" srcId="{26CFFE02-FE7C-420A-841A-5A42498F3786}" destId="{634DBC5E-5B8A-4924-89C7-6E7EE19BC5EF}" srcOrd="0" destOrd="0" presId="urn:microsoft.com/office/officeart/2005/8/layout/vList2"/>
    <dgm:cxn modelId="{2CC83FA2-6230-4DDD-AF09-C297D76A45A5}" type="presOf" srcId="{47D7BFC5-90B8-4754-932A-DF7E0BBFC469}" destId="{F7F4F5D1-02B8-4C9F-826D-05E19557C0DF}" srcOrd="0" destOrd="0" presId="urn:microsoft.com/office/officeart/2005/8/layout/vList2"/>
    <dgm:cxn modelId="{D8ED63A5-A4DB-43A1-9D0C-5053FC6DAEFF}" srcId="{F549B885-6418-424B-BCCC-C44A01C92F2E}" destId="{26CFFE02-FE7C-420A-841A-5A42498F3786}" srcOrd="1" destOrd="0" parTransId="{A4773628-9165-418E-99F2-697C0D6B433A}" sibTransId="{A2844FDE-23BD-4976-B6AC-E98F33CC1F55}"/>
    <dgm:cxn modelId="{6F5126B5-E3A2-4BEA-9AF7-9D12723E35F1}" type="presParOf" srcId="{9D6C7590-08A5-480D-BBE5-64F92A90087A}" destId="{F7F4F5D1-02B8-4C9F-826D-05E19557C0DF}" srcOrd="0" destOrd="0" presId="urn:microsoft.com/office/officeart/2005/8/layout/vList2"/>
    <dgm:cxn modelId="{15B84043-D917-446B-ADB9-CD524ADE1CDE}" type="presParOf" srcId="{9D6C7590-08A5-480D-BBE5-64F92A90087A}" destId="{1F8D76AF-1296-43EA-BF67-F7DB80B8CE4B}" srcOrd="1" destOrd="0" presId="urn:microsoft.com/office/officeart/2005/8/layout/vList2"/>
    <dgm:cxn modelId="{7F84646C-2B53-4590-9484-6FD221EC6C5D}" type="presParOf" srcId="{9D6C7590-08A5-480D-BBE5-64F92A90087A}" destId="{634DBC5E-5B8A-4924-89C7-6E7EE19BC5EF}"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F4F5D1-02B8-4C9F-826D-05E19557C0DF}">
      <dsp:nvSpPr>
        <dsp:cNvPr id="0" name=""/>
        <dsp:cNvSpPr/>
      </dsp:nvSpPr>
      <dsp:spPr>
        <a:xfrm>
          <a:off x="0" y="602104"/>
          <a:ext cx="7705558" cy="1406924"/>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Calibri" panose="020F0502020204030204" pitchFamily="34" charset="0"/>
              <a:cs typeface="Calibri" panose="020F0502020204030204" pitchFamily="34" charset="0"/>
            </a:rPr>
            <a:t>1.Teniendo en cuenta que nos encontramos en la recta final de la vigencia la recomendación desde la OAPP de manera general es hacer el mayor esfuerzo en los cumplimientos programados en el PAI.</a:t>
          </a:r>
          <a:endParaRPr lang="es-CO" sz="2000" kern="1200" dirty="0">
            <a:latin typeface="Calibri" panose="020F0502020204030204" pitchFamily="34" charset="0"/>
            <a:cs typeface="Calibri" panose="020F0502020204030204" pitchFamily="34" charset="0"/>
          </a:endParaRPr>
        </a:p>
      </dsp:txBody>
      <dsp:txXfrm>
        <a:off x="68680" y="670784"/>
        <a:ext cx="7568198" cy="1269564"/>
      </dsp:txXfrm>
    </dsp:sp>
    <dsp:sp modelId="{634DBC5E-5B8A-4924-89C7-6E7EE19BC5EF}">
      <dsp:nvSpPr>
        <dsp:cNvPr id="0" name=""/>
        <dsp:cNvSpPr/>
      </dsp:nvSpPr>
      <dsp:spPr>
        <a:xfrm>
          <a:off x="0" y="2387270"/>
          <a:ext cx="7705558" cy="1406924"/>
        </a:xfrm>
        <a:prstGeom prst="round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kern="1200" dirty="0">
              <a:latin typeface="Calibri" panose="020F0502020204030204" pitchFamily="34" charset="0"/>
              <a:cs typeface="Calibri" panose="020F0502020204030204" pitchFamily="34" charset="0"/>
            </a:rPr>
            <a:t>2. Aunque el porcentaje de ejecución aún es bajo para ser el corte a 30 de septiembre, queremos reconocer desde la OAPP que desde las recomendaciones dadas en el comité del 2 de octubre se evidenció un avance significativo en el cumplimiento del PAI.</a:t>
          </a:r>
          <a:endParaRPr lang="es-CO" sz="2000" kern="1200" dirty="0">
            <a:latin typeface="Calibri" panose="020F0502020204030204" pitchFamily="34" charset="0"/>
            <a:cs typeface="Calibri" panose="020F0502020204030204" pitchFamily="34" charset="0"/>
          </a:endParaRPr>
        </a:p>
      </dsp:txBody>
      <dsp:txXfrm>
        <a:off x="68680" y="2455950"/>
        <a:ext cx="7568198" cy="126956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7DE8F55E-3564-59E0-6AB4-0A68F59932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F2C491CA-AD82-21DA-B6AF-104C3C6492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65CE21-4FFD-43E4-9BE1-44B69E389DE4}" type="datetimeFigureOut">
              <a:rPr lang="es-CO" smtClean="0"/>
              <a:t>20/11/2023</a:t>
            </a:fld>
            <a:endParaRPr lang="es-CO"/>
          </a:p>
        </p:txBody>
      </p:sp>
      <p:sp>
        <p:nvSpPr>
          <p:cNvPr id="4" name="Marcador de pie de página 3">
            <a:extLst>
              <a:ext uri="{FF2B5EF4-FFF2-40B4-BE49-F238E27FC236}">
                <a16:creationId xmlns:a16="http://schemas.microsoft.com/office/drawing/2014/main" id="{84018EA8-D50D-6048-06A1-98CC923A5F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9F885154-3EB1-CC47-4591-C970E8A909C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5897CF-0428-44F3-9C91-0685A4FB6EB6}" type="slidenum">
              <a:rPr lang="es-CO" smtClean="0"/>
              <a:t>‹Nº›</a:t>
            </a:fld>
            <a:endParaRPr lang="es-CO"/>
          </a:p>
        </p:txBody>
      </p:sp>
    </p:spTree>
    <p:extLst>
      <p:ext uri="{BB962C8B-B14F-4D97-AF65-F5344CB8AC3E}">
        <p14:creationId xmlns:p14="http://schemas.microsoft.com/office/powerpoint/2010/main" val="89006162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00"/>
            <a:ext cx="12191734"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15255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95096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526661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5280545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9822654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6805B226-F693-E23A-0AC6-0487A3BCF4D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100"/>
            <a:ext cx="12191734" cy="685814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75CD8255-9639-44DF-B714-07ED7F5EBB94}" type="datetime1">
              <a:rPr lang="es-CO" smtClean="0"/>
              <a:t>20/11/2023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504651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376DCD4E-CC9E-4AFD-8EF1-35B5A712B139}" type="datetime1">
              <a:rPr lang="es-CO" smtClean="0"/>
              <a:t>20/11/2023</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r>
              <a:rPr lang="es-CO"/>
              <a:t>OAJ-dlda</a:t>
            </a:r>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3144795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3345DB3F-3E5B-4626-8B6C-D7540F9E6580}" type="datetime1">
              <a:rPr lang="es-CO" smtClean="0"/>
              <a:t>20/11/2023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0" name="Imagen 9">
            <a:extLst>
              <a:ext uri="{FF2B5EF4-FFF2-40B4-BE49-F238E27FC236}">
                <a16:creationId xmlns:a16="http://schemas.microsoft.com/office/drawing/2014/main" id="{7546D40A-96B8-D561-0EFF-E423FA89EF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3982331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CD89C5FF-D80B-403E-8A59-15CB3EDD34C5}" type="datetime1">
              <a:rPr lang="es-CO" smtClean="0"/>
              <a:t>20/11/2023</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8" name="Imagen 7">
            <a:extLst>
              <a:ext uri="{FF2B5EF4-FFF2-40B4-BE49-F238E27FC236}">
                <a16:creationId xmlns:a16="http://schemas.microsoft.com/office/drawing/2014/main" id="{8785305E-9BB9-E750-A656-8F509F95F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491413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A95E3F3A-196E-47A9-93F7-A572194E7418}" type="datetime1">
              <a:rPr lang="es-CO" smtClean="0"/>
              <a:t>20/11/2023</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1" name="Imagen 10">
            <a:extLst>
              <a:ext uri="{FF2B5EF4-FFF2-40B4-BE49-F238E27FC236}">
                <a16:creationId xmlns:a16="http://schemas.microsoft.com/office/drawing/2014/main" id="{210946F8-5F5D-FC65-6FE7-EE7AD8715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20597634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DD6F00E-AECB-491D-A3B1-CE70798B477F}" type="datetime1">
              <a:rPr lang="es-CO" smtClean="0"/>
              <a:t>20/11/2023</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r>
              <a:rPr lang="es-CO"/>
              <a:t>OAJ-dlda</a:t>
            </a:r>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411929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3" name="Marcador de fecha 2">
            <a:extLst>
              <a:ext uri="{FF2B5EF4-FFF2-40B4-BE49-F238E27FC236}">
                <a16:creationId xmlns:a16="http://schemas.microsoft.com/office/drawing/2014/main" id="{6AD64394-963E-D625-32AA-BDFC76B6E81B}"/>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4" name="Marcador de pie de página 3">
            <a:extLst>
              <a:ext uri="{FF2B5EF4-FFF2-40B4-BE49-F238E27FC236}">
                <a16:creationId xmlns:a16="http://schemas.microsoft.com/office/drawing/2014/main" id="{C0F68054-34D7-9279-DFD5-715512BF4F92}"/>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4916C35A-4761-CBE9-49AD-2C3A4928C1E2}"/>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7" name="Imagen 6">
            <a:extLst>
              <a:ext uri="{FF2B5EF4-FFF2-40B4-BE49-F238E27FC236}">
                <a16:creationId xmlns:a16="http://schemas.microsoft.com/office/drawing/2014/main" id="{3F03094B-3B2A-4C1A-84F1-903486D2D0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1034561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FA149ED3-EB70-4F75-BA72-665D6B30B6A9}" type="datetime1">
              <a:rPr lang="es-CO" smtClean="0"/>
              <a:t>20/11/2023</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r>
              <a:rPr lang="es-CO"/>
              <a:t>OAJ-dlda</a:t>
            </a:r>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3570860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E69E089C-FB47-4144-AA58-7327B2FB1CD8}" type="datetime1">
              <a:rPr lang="es-CO" smtClean="0"/>
              <a:t>20/11/2023</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r>
              <a:rPr lang="es-CO"/>
              <a:t>OAJ-dlda</a:t>
            </a:r>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28813909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A05AD4CF-3D8C-4F3F-A841-E099D70F82C4}" type="datetime1">
              <a:rPr lang="es-CO" smtClean="0"/>
              <a:t>20/11/2023</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r>
              <a:rPr lang="es-CO"/>
              <a:t>OAJ-dlda</a:t>
            </a:r>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0718593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911F9C-4982-DC10-47A7-6087D7976D8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CA2D4D84-B18F-DC4C-91BD-C2D2452F670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F14A5BCA-21FB-4F80-5D90-71B92FADA7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DC4DC66-6DB7-E14E-1352-1E2E2ED4EDE4}"/>
              </a:ext>
            </a:extLst>
          </p:cNvPr>
          <p:cNvSpPr>
            <a:spLocks noGrp="1"/>
          </p:cNvSpPr>
          <p:nvPr>
            <p:ph type="dt" sz="half" idx="10"/>
          </p:nvPr>
        </p:nvSpPr>
        <p:spPr/>
        <p:txBody>
          <a:bodyPr/>
          <a:lstStyle/>
          <a:p>
            <a:fld id="{AF8C45FE-7695-4294-8BB3-7CD1F6B6B689}" type="datetime1">
              <a:rPr lang="es-CO" smtClean="0"/>
              <a:t>20/11/2023</a:t>
            </a:fld>
            <a:endParaRPr lang="es-CO"/>
          </a:p>
        </p:txBody>
      </p:sp>
      <p:sp>
        <p:nvSpPr>
          <p:cNvPr id="6" name="Marcador de pie de página 5">
            <a:extLst>
              <a:ext uri="{FF2B5EF4-FFF2-40B4-BE49-F238E27FC236}">
                <a16:creationId xmlns:a16="http://schemas.microsoft.com/office/drawing/2014/main" id="{15AEA652-EF40-005F-FF90-AD253E40DB70}"/>
              </a:ext>
            </a:extLst>
          </p:cNvPr>
          <p:cNvSpPr>
            <a:spLocks noGrp="1"/>
          </p:cNvSpPr>
          <p:nvPr>
            <p:ph type="ftr" sz="quarter" idx="11"/>
          </p:nvPr>
        </p:nvSpPr>
        <p:spPr/>
        <p:txBody>
          <a:bodyPr/>
          <a:lstStyle/>
          <a:p>
            <a:r>
              <a:rPr lang="es-CO"/>
              <a:t>OAJ-dlda</a:t>
            </a:r>
          </a:p>
        </p:txBody>
      </p:sp>
      <p:sp>
        <p:nvSpPr>
          <p:cNvPr id="7" name="Marcador de número de diapositiva 6">
            <a:extLst>
              <a:ext uri="{FF2B5EF4-FFF2-40B4-BE49-F238E27FC236}">
                <a16:creationId xmlns:a16="http://schemas.microsoft.com/office/drawing/2014/main" id="{9E9AB725-99AA-BB55-8E39-F039EB14A8E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7746225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E65C95-5503-7D88-003E-0E2E5F911302}"/>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93AC4D1E-48F0-A1F3-F9C4-7B875CE887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31F0E517-DE99-33E7-2751-3A45597C8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892408-C707-58E8-CE35-B1C506B77F0F}"/>
              </a:ext>
            </a:extLst>
          </p:cNvPr>
          <p:cNvSpPr>
            <a:spLocks noGrp="1"/>
          </p:cNvSpPr>
          <p:nvPr>
            <p:ph type="dt" sz="half" idx="10"/>
          </p:nvPr>
        </p:nvSpPr>
        <p:spPr/>
        <p:txBody>
          <a:bodyPr/>
          <a:lstStyle/>
          <a:p>
            <a:fld id="{CD02B53E-099F-481C-8FB4-C173F607980F}" type="datetime1">
              <a:rPr lang="es-CO" smtClean="0"/>
              <a:t>20/11/2023</a:t>
            </a:fld>
            <a:endParaRPr lang="es-CO"/>
          </a:p>
        </p:txBody>
      </p:sp>
      <p:sp>
        <p:nvSpPr>
          <p:cNvPr id="6" name="Marcador de pie de página 5">
            <a:extLst>
              <a:ext uri="{FF2B5EF4-FFF2-40B4-BE49-F238E27FC236}">
                <a16:creationId xmlns:a16="http://schemas.microsoft.com/office/drawing/2014/main" id="{A65293AC-92C2-E7E4-0ECB-1F609042D46A}"/>
              </a:ext>
            </a:extLst>
          </p:cNvPr>
          <p:cNvSpPr>
            <a:spLocks noGrp="1"/>
          </p:cNvSpPr>
          <p:nvPr>
            <p:ph type="ftr" sz="quarter" idx="11"/>
          </p:nvPr>
        </p:nvSpPr>
        <p:spPr/>
        <p:txBody>
          <a:bodyPr/>
          <a:lstStyle/>
          <a:p>
            <a:r>
              <a:rPr lang="es-CO"/>
              <a:t>OAJ-dlda</a:t>
            </a:r>
          </a:p>
        </p:txBody>
      </p:sp>
      <p:sp>
        <p:nvSpPr>
          <p:cNvPr id="7" name="Marcador de número de diapositiva 6">
            <a:extLst>
              <a:ext uri="{FF2B5EF4-FFF2-40B4-BE49-F238E27FC236}">
                <a16:creationId xmlns:a16="http://schemas.microsoft.com/office/drawing/2014/main" id="{5AB57530-0A48-7CB0-27F9-91E065538C4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1468783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05C3E2-E170-9268-25A1-AE60BCD4A181}"/>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FDC4665-0C8C-E09A-7C93-4DB3CB0A64F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863F176-85B0-9D54-437B-996F56A1D5B9}"/>
              </a:ext>
            </a:extLst>
          </p:cNvPr>
          <p:cNvSpPr>
            <a:spLocks noGrp="1"/>
          </p:cNvSpPr>
          <p:nvPr>
            <p:ph type="dt" sz="half" idx="10"/>
          </p:nvPr>
        </p:nvSpPr>
        <p:spPr/>
        <p:txBody>
          <a:bodyPr/>
          <a:lstStyle/>
          <a:p>
            <a:fld id="{C434AA55-EF51-499F-909E-245D5573E00B}" type="datetime1">
              <a:rPr lang="es-CO" smtClean="0"/>
              <a:t>20/11/2023</a:t>
            </a:fld>
            <a:endParaRPr lang="es-CO"/>
          </a:p>
        </p:txBody>
      </p:sp>
      <p:sp>
        <p:nvSpPr>
          <p:cNvPr id="5" name="Marcador de pie de página 4">
            <a:extLst>
              <a:ext uri="{FF2B5EF4-FFF2-40B4-BE49-F238E27FC236}">
                <a16:creationId xmlns:a16="http://schemas.microsoft.com/office/drawing/2014/main" id="{AD9FF4C6-8C08-CBB4-3CE2-59E6FA53D104}"/>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0DD7E2D5-E6C7-D872-FB2D-BAF970486C9F}"/>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743344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BAB6635-A1FA-05FB-BAB0-2B865D5253C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86005000-C67B-39FC-C963-1BE222E2F73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7277B06B-FF69-1B1F-5058-EED75F49A9FE}"/>
              </a:ext>
            </a:extLst>
          </p:cNvPr>
          <p:cNvSpPr>
            <a:spLocks noGrp="1"/>
          </p:cNvSpPr>
          <p:nvPr>
            <p:ph type="dt" sz="half" idx="10"/>
          </p:nvPr>
        </p:nvSpPr>
        <p:spPr/>
        <p:txBody>
          <a:bodyPr/>
          <a:lstStyle/>
          <a:p>
            <a:fld id="{F0DFF60B-D915-449F-AC29-58BE38A3982D}" type="datetime1">
              <a:rPr lang="es-CO" smtClean="0"/>
              <a:t>20/11/2023</a:t>
            </a:fld>
            <a:endParaRPr lang="es-CO"/>
          </a:p>
        </p:txBody>
      </p:sp>
      <p:sp>
        <p:nvSpPr>
          <p:cNvPr id="5" name="Marcador de pie de página 4">
            <a:extLst>
              <a:ext uri="{FF2B5EF4-FFF2-40B4-BE49-F238E27FC236}">
                <a16:creationId xmlns:a16="http://schemas.microsoft.com/office/drawing/2014/main" id="{9A1E3432-7CD9-B690-69AF-9AB3EC20FD42}"/>
              </a:ext>
            </a:extLst>
          </p:cNvPr>
          <p:cNvSpPr>
            <a:spLocks noGrp="1"/>
          </p:cNvSpPr>
          <p:nvPr>
            <p:ph type="ftr" sz="quarter" idx="11"/>
          </p:nvPr>
        </p:nvSpPr>
        <p:spPr/>
        <p:txBody>
          <a:bodyPr/>
          <a:lstStyle/>
          <a:p>
            <a:r>
              <a:rPr lang="es-CO"/>
              <a:t>OAJ-dlda</a:t>
            </a:r>
          </a:p>
        </p:txBody>
      </p:sp>
      <p:sp>
        <p:nvSpPr>
          <p:cNvPr id="6" name="Marcador de número de diapositiva 5">
            <a:extLst>
              <a:ext uri="{FF2B5EF4-FFF2-40B4-BE49-F238E27FC236}">
                <a16:creationId xmlns:a16="http://schemas.microsoft.com/office/drawing/2014/main" id="{40FBBF71-D1BB-B37A-0A5C-4B7A1432A52A}"/>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424489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Diapositiva de título">
    <p:spTree>
      <p:nvGrpSpPr>
        <p:cNvPr id="1" name=""/>
        <p:cNvGrpSpPr/>
        <p:nvPr/>
      </p:nvGrpSpPr>
      <p:grpSpPr>
        <a:xfrm>
          <a:off x="0" y="0"/>
          <a:ext cx="0" cy="0"/>
          <a:chOff x="0" y="0"/>
          <a:chExt cx="0" cy="0"/>
        </a:xfrm>
      </p:grpSpPr>
      <p:pic>
        <p:nvPicPr>
          <p:cNvPr id="7" name="Imagen 6">
            <a:extLst>
              <a:ext uri="{FF2B5EF4-FFF2-40B4-BE49-F238E27FC236}">
                <a16:creationId xmlns:a16="http://schemas.microsoft.com/office/drawing/2014/main" id="{C4201D2B-7635-B428-D717-5BAA3AF3AB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
        <p:nvSpPr>
          <p:cNvPr id="2" name="Título 1">
            <a:extLst>
              <a:ext uri="{FF2B5EF4-FFF2-40B4-BE49-F238E27FC236}">
                <a16:creationId xmlns:a16="http://schemas.microsoft.com/office/drawing/2014/main" id="{62C092A5-DE25-767F-031F-CE0639AC53C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61259010-DBE2-D34D-D879-AC7A1D283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528C31B2-286A-C9C4-E01D-E40D72576A79}"/>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5" name="Marcador de pie de página 4">
            <a:extLst>
              <a:ext uri="{FF2B5EF4-FFF2-40B4-BE49-F238E27FC236}">
                <a16:creationId xmlns:a16="http://schemas.microsoft.com/office/drawing/2014/main" id="{591D1DDB-6CC7-9360-8F7F-08FF87C5D7B4}"/>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EC3D685-36E9-396E-8492-722E755FAF4F}"/>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0" name="Imagen 9">
            <a:extLst>
              <a:ext uri="{FF2B5EF4-FFF2-40B4-BE49-F238E27FC236}">
                <a16:creationId xmlns:a16="http://schemas.microsoft.com/office/drawing/2014/main" id="{7546D40A-96B8-D561-0EFF-E423FA89EF7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35722071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13D0CCB-4FFD-D76C-2516-7E388FCAB98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E1E21056-E582-22D1-6201-8C5FC793E5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7EB76F7-CED7-0277-AFCB-6886CB518DAF}"/>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5" name="Marcador de pie de página 4">
            <a:extLst>
              <a:ext uri="{FF2B5EF4-FFF2-40B4-BE49-F238E27FC236}">
                <a16:creationId xmlns:a16="http://schemas.microsoft.com/office/drawing/2014/main" id="{A4C8B0CA-24C5-6F63-CBFA-9062B6F262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053FA383-2ECC-136F-2454-358FD4FC2159}"/>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8" name="Imagen 7">
            <a:extLst>
              <a:ext uri="{FF2B5EF4-FFF2-40B4-BE49-F238E27FC236}">
                <a16:creationId xmlns:a16="http://schemas.microsoft.com/office/drawing/2014/main" id="{8785305E-9BB9-E750-A656-8F509F95FE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50"/>
            <a:ext cx="12192000" cy="6858299"/>
          </a:xfrm>
          <a:prstGeom prst="rect">
            <a:avLst/>
          </a:prstGeom>
        </p:spPr>
      </p:pic>
    </p:spTree>
    <p:extLst>
      <p:ext uri="{BB962C8B-B14F-4D97-AF65-F5344CB8AC3E}">
        <p14:creationId xmlns:p14="http://schemas.microsoft.com/office/powerpoint/2010/main" val="365237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A0128F-3548-EBBF-BD29-1EB1D245720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B611771-8F44-52FC-9741-53E17FE3733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CA0D0EFA-890A-CDAE-F1B6-CDA7C84A4BFA}"/>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5" name="Marcador de pie de página 4">
            <a:extLst>
              <a:ext uri="{FF2B5EF4-FFF2-40B4-BE49-F238E27FC236}">
                <a16:creationId xmlns:a16="http://schemas.microsoft.com/office/drawing/2014/main" id="{9903C958-22C5-59D4-D584-C88407A5F5A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D0441F80-8960-189A-2E8E-15505E6A0F98}"/>
              </a:ext>
            </a:extLst>
          </p:cNvPr>
          <p:cNvSpPr>
            <a:spLocks noGrp="1"/>
          </p:cNvSpPr>
          <p:nvPr>
            <p:ph type="sldNum" sz="quarter" idx="12"/>
          </p:nvPr>
        </p:nvSpPr>
        <p:spPr/>
        <p:txBody>
          <a:bodyPr/>
          <a:lstStyle/>
          <a:p>
            <a:fld id="{C74CBB0B-5D0C-43FE-9043-22172208F6F8}" type="slidenum">
              <a:rPr lang="es-CO" smtClean="0"/>
              <a:t>‹Nº›</a:t>
            </a:fld>
            <a:endParaRPr lang="es-CO"/>
          </a:p>
        </p:txBody>
      </p:sp>
      <p:pic>
        <p:nvPicPr>
          <p:cNvPr id="11" name="Imagen 10">
            <a:extLst>
              <a:ext uri="{FF2B5EF4-FFF2-40B4-BE49-F238E27FC236}">
                <a16:creationId xmlns:a16="http://schemas.microsoft.com/office/drawing/2014/main" id="{210946F8-5F5D-FC65-6FE7-EE7AD87150B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66" y="0"/>
            <a:ext cx="12191734" cy="6858149"/>
          </a:xfrm>
          <a:prstGeom prst="rect">
            <a:avLst/>
          </a:prstGeom>
        </p:spPr>
      </p:pic>
    </p:spTree>
    <p:extLst>
      <p:ext uri="{BB962C8B-B14F-4D97-AF65-F5344CB8AC3E}">
        <p14:creationId xmlns:p14="http://schemas.microsoft.com/office/powerpoint/2010/main" val="20469703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31F210-8371-C703-B82E-47C593C78A2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0B15A348-98B3-3879-5E17-CB0127E6485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8F33D3A-1132-9B1A-B962-CD60ABDB6F5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81E0D49E-7178-69A3-8F58-4D4C48A6CEFA}"/>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6" name="Marcador de pie de página 5">
            <a:extLst>
              <a:ext uri="{FF2B5EF4-FFF2-40B4-BE49-F238E27FC236}">
                <a16:creationId xmlns:a16="http://schemas.microsoft.com/office/drawing/2014/main" id="{2F5CC090-A935-39EC-1352-2703D7774C23}"/>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9F37035-180E-0152-1228-EECA44274B02}"/>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926693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CAB338-F339-66BE-83C6-7A3F6FECC920}"/>
              </a:ext>
            </a:extLst>
          </p:cNvPr>
          <p:cNvSpPr>
            <a:spLocks noGrp="1"/>
          </p:cNvSpPr>
          <p:nvPr>
            <p:ph type="title"/>
          </p:nvPr>
        </p:nvSpPr>
        <p:spPr>
          <a:xfrm>
            <a:off x="839788" y="365125"/>
            <a:ext cx="10515600" cy="1325563"/>
          </a:xfrm>
        </p:spPr>
        <p:txBody>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9935FC1-EFEA-9E70-C955-E0F46AFA9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los estilos de texto del patrón</a:t>
            </a:r>
          </a:p>
        </p:txBody>
      </p:sp>
      <p:sp>
        <p:nvSpPr>
          <p:cNvPr id="4" name="Marcador de contenido 3">
            <a:extLst>
              <a:ext uri="{FF2B5EF4-FFF2-40B4-BE49-F238E27FC236}">
                <a16:creationId xmlns:a16="http://schemas.microsoft.com/office/drawing/2014/main" id="{B52A0A90-FD8F-D098-9E3C-8B3903C7EAD4}"/>
              </a:ext>
            </a:extLst>
          </p:cNvPr>
          <p:cNvSpPr>
            <a:spLocks noGrp="1"/>
          </p:cNvSpPr>
          <p:nvPr>
            <p:ph sz="half" idx="2"/>
          </p:nvPr>
        </p:nvSpPr>
        <p:spPr>
          <a:xfrm>
            <a:off x="839788" y="2505075"/>
            <a:ext cx="5157787" cy="3684588"/>
          </a:xfrm>
        </p:spPr>
        <p:txBody>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5" name="Marcador de texto 4">
            <a:extLst>
              <a:ext uri="{FF2B5EF4-FFF2-40B4-BE49-F238E27FC236}">
                <a16:creationId xmlns:a16="http://schemas.microsoft.com/office/drawing/2014/main" id="{A0F47486-611C-6371-6BFF-C8AADB90A8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25A5BFE2-9B56-F9FE-1317-1698B3D8A8E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758251A3-C7BF-3DF9-1006-6349C94FA1F1}"/>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8" name="Marcador de pie de página 7">
            <a:extLst>
              <a:ext uri="{FF2B5EF4-FFF2-40B4-BE49-F238E27FC236}">
                <a16:creationId xmlns:a16="http://schemas.microsoft.com/office/drawing/2014/main" id="{644687DF-C287-0B90-0384-AC46566F9DE1}"/>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EB92D22D-0268-7F05-56E0-5963F89C291C}"/>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3257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5FE461-F01D-222B-4C7C-57D2AA8652C0}"/>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5CFB908D-19D2-F83C-4039-D58C06ECA823}"/>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4" name="Marcador de pie de página 3">
            <a:extLst>
              <a:ext uri="{FF2B5EF4-FFF2-40B4-BE49-F238E27FC236}">
                <a16:creationId xmlns:a16="http://schemas.microsoft.com/office/drawing/2014/main" id="{877D68EF-BFF2-A72E-07EE-5E72D7A4740D}"/>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538FE25A-BF2A-CF99-7E87-C956434B72ED}"/>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27142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B9DC9B7-1E4F-7D26-4BD7-745061F4E257}"/>
              </a:ext>
            </a:extLst>
          </p:cNvPr>
          <p:cNvSpPr>
            <a:spLocks noGrp="1"/>
          </p:cNvSpPr>
          <p:nvPr>
            <p:ph type="dt" sz="half" idx="10"/>
          </p:nvPr>
        </p:nvSpPr>
        <p:spPr/>
        <p:txBody>
          <a:bodyPr/>
          <a:lstStyle/>
          <a:p>
            <a:fld id="{856A6FAC-9192-436B-870E-80DDE60983C7}" type="datetimeFigureOut">
              <a:rPr lang="es-CO" smtClean="0"/>
              <a:t>20/11/2023</a:t>
            </a:fld>
            <a:endParaRPr lang="es-CO"/>
          </a:p>
        </p:txBody>
      </p:sp>
      <p:sp>
        <p:nvSpPr>
          <p:cNvPr id="3" name="Marcador de pie de página 2">
            <a:extLst>
              <a:ext uri="{FF2B5EF4-FFF2-40B4-BE49-F238E27FC236}">
                <a16:creationId xmlns:a16="http://schemas.microsoft.com/office/drawing/2014/main" id="{9F5816B9-11D6-2A5A-0FD1-DB0FC94DB765}"/>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D3A788D0-F4D3-2B6C-9239-17F58235B626}"/>
              </a:ext>
            </a:extLst>
          </p:cNvPr>
          <p:cNvSpPr>
            <a:spLocks noGrp="1"/>
          </p:cNvSpPr>
          <p:nvPr>
            <p:ph type="sldNum" sz="quarter" idx="12"/>
          </p:nvPr>
        </p:nvSpPr>
        <p:spPr/>
        <p:txBody>
          <a:bodyPr/>
          <a:lstStyle/>
          <a:p>
            <a:fld id="{C74CBB0B-5D0C-43FE-9043-22172208F6F8}" type="slidenum">
              <a:rPr lang="es-CO" smtClean="0"/>
              <a:t>‹Nº›</a:t>
            </a:fld>
            <a:endParaRPr lang="es-CO"/>
          </a:p>
        </p:txBody>
      </p:sp>
    </p:spTree>
    <p:extLst>
      <p:ext uri="{BB962C8B-B14F-4D97-AF65-F5344CB8AC3E}">
        <p14:creationId xmlns:p14="http://schemas.microsoft.com/office/powerpoint/2010/main" val="16627494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6A6FAC-9192-436B-870E-80DDE60983C7}" type="datetimeFigureOut">
              <a:rPr lang="es-CO" smtClean="0"/>
              <a:t>20/11/2023</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326068950"/>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60" r:id="rId3"/>
    <p:sldLayoutId id="2147483651" r:id="rId4"/>
    <p:sldLayoutId id="2147483650"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F842174-351A-5C35-E775-1CDC59E177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O" dirty="0"/>
          </a:p>
        </p:txBody>
      </p:sp>
      <p:sp>
        <p:nvSpPr>
          <p:cNvPr id="3" name="Marcador de texto 2">
            <a:extLst>
              <a:ext uri="{FF2B5EF4-FFF2-40B4-BE49-F238E27FC236}">
                <a16:creationId xmlns:a16="http://schemas.microsoft.com/office/drawing/2014/main" id="{65D2E68F-9A0D-D89E-ED06-73EDB9E63B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O" dirty="0"/>
          </a:p>
        </p:txBody>
      </p:sp>
      <p:sp>
        <p:nvSpPr>
          <p:cNvPr id="4" name="Marcador de fecha 3">
            <a:extLst>
              <a:ext uri="{FF2B5EF4-FFF2-40B4-BE49-F238E27FC236}">
                <a16:creationId xmlns:a16="http://schemas.microsoft.com/office/drawing/2014/main" id="{D0A95696-420C-C45E-6F3E-ED258E8D8B8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B29DBD-C1FE-4083-A017-373E2A078243}" type="datetime1">
              <a:rPr lang="es-CO" smtClean="0"/>
              <a:t>20/11/2023</a:t>
            </a:fld>
            <a:endParaRPr lang="es-CO"/>
          </a:p>
        </p:txBody>
      </p:sp>
      <p:sp>
        <p:nvSpPr>
          <p:cNvPr id="5" name="Marcador de pie de página 4">
            <a:extLst>
              <a:ext uri="{FF2B5EF4-FFF2-40B4-BE49-F238E27FC236}">
                <a16:creationId xmlns:a16="http://schemas.microsoft.com/office/drawing/2014/main" id="{4BEF4216-2A8E-0656-28FD-6CAD51853C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CO"/>
              <a:t>OAJ-dlda</a:t>
            </a:r>
          </a:p>
        </p:txBody>
      </p:sp>
      <p:sp>
        <p:nvSpPr>
          <p:cNvPr id="6" name="Marcador de número de diapositiva 5">
            <a:extLst>
              <a:ext uri="{FF2B5EF4-FFF2-40B4-BE49-F238E27FC236}">
                <a16:creationId xmlns:a16="http://schemas.microsoft.com/office/drawing/2014/main" id="{26FEC2FF-6B1B-D345-F657-95FAADED47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4CBB0B-5D0C-43FE-9043-22172208F6F8}" type="slidenum">
              <a:rPr lang="es-CO" smtClean="0"/>
              <a:t>‹Nº›</a:t>
            </a:fld>
            <a:endParaRPr lang="es-CO"/>
          </a:p>
        </p:txBody>
      </p:sp>
    </p:spTree>
    <p:extLst>
      <p:ext uri="{BB962C8B-B14F-4D97-AF65-F5344CB8AC3E}">
        <p14:creationId xmlns:p14="http://schemas.microsoft.com/office/powerpoint/2010/main" val="165623177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809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250F4A-0F7D-5E92-A27D-35C8D17A6192}"/>
              </a:ext>
            </a:extLst>
          </p:cNvPr>
          <p:cNvSpPr>
            <a:spLocks noGrp="1"/>
          </p:cNvSpPr>
          <p:nvPr>
            <p:ph type="ctrTitle"/>
          </p:nvPr>
        </p:nvSpPr>
        <p:spPr>
          <a:xfrm>
            <a:off x="1524000" y="136525"/>
            <a:ext cx="9144000" cy="1655762"/>
          </a:xfrm>
        </p:spPr>
        <p:txBody>
          <a:bodyPr>
            <a:normAutofit/>
          </a:bodyPr>
          <a:lstStyle/>
          <a:p>
            <a:r>
              <a:rPr lang="es-ES" sz="2400" b="1" dirty="0">
                <a:latin typeface="Calibri" panose="020F0502020204030204" pitchFamily="34" charset="0"/>
                <a:cs typeface="Calibri" panose="020F0502020204030204" pitchFamily="34" charset="0"/>
              </a:rPr>
              <a:t>Algunas recomendaciones a las dependencias para mejorar la ejecución.</a:t>
            </a:r>
            <a:endParaRPr lang="es-CO" sz="2400" b="1" dirty="0">
              <a:latin typeface="Calibri" panose="020F0502020204030204" pitchFamily="34" charset="0"/>
              <a:cs typeface="Calibri" panose="020F0502020204030204" pitchFamily="34" charset="0"/>
            </a:endParaRPr>
          </a:p>
        </p:txBody>
      </p:sp>
      <p:sp>
        <p:nvSpPr>
          <p:cNvPr id="4" name="Marcador de fecha 3">
            <a:extLst>
              <a:ext uri="{FF2B5EF4-FFF2-40B4-BE49-F238E27FC236}">
                <a16:creationId xmlns:a16="http://schemas.microsoft.com/office/drawing/2014/main" id="{06100AB9-196B-0246-7BA1-F33F8C4FCAC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5DB3F-3E5B-4626-8B6C-D7540F9E6580}"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20/11/2023</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6" name="Marcador de número de diapositiva 5">
            <a:extLst>
              <a:ext uri="{FF2B5EF4-FFF2-40B4-BE49-F238E27FC236}">
                <a16:creationId xmlns:a16="http://schemas.microsoft.com/office/drawing/2014/main" id="{80C117C6-7FA4-66BB-4E6B-2433F4B4F7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graphicFrame>
        <p:nvGraphicFramePr>
          <p:cNvPr id="7" name="Diagrama 6">
            <a:extLst>
              <a:ext uri="{FF2B5EF4-FFF2-40B4-BE49-F238E27FC236}">
                <a16:creationId xmlns:a16="http://schemas.microsoft.com/office/drawing/2014/main" id="{324AFE41-3E95-1D2C-3B34-065A02A7013F}"/>
              </a:ext>
            </a:extLst>
          </p:cNvPr>
          <p:cNvGraphicFramePr/>
          <p:nvPr/>
        </p:nvGraphicFramePr>
        <p:xfrm>
          <a:off x="2032000" y="1933074"/>
          <a:ext cx="7705558" cy="42052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560368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273435A-D866-A496-004D-A28C6D5DAFB5}"/>
              </a:ext>
            </a:extLst>
          </p:cNvPr>
          <p:cNvSpPr txBox="1">
            <a:spLocks/>
          </p:cNvSpPr>
          <p:nvPr/>
        </p:nvSpPr>
        <p:spPr>
          <a:xfrm>
            <a:off x="505349" y="2312950"/>
            <a:ext cx="7966231" cy="1730543"/>
          </a:xfrm>
          <a:prstGeom prst="rect">
            <a:avLst/>
          </a:prstGeom>
        </p:spPr>
        <p:txBody>
          <a:bodyPr vert="horz" lIns="91440" tIns="45720" rIns="91440" bIns="45720" rtlCol="0" anchor="b">
            <a:norm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a:ln>
                  <a:noFill/>
                </a:ln>
                <a:solidFill>
                  <a:prstClr val="white"/>
                </a:solidFill>
                <a:effectLst/>
                <a:uLnTx/>
                <a:uFillTx/>
                <a:latin typeface="Helvetica"/>
                <a:ea typeface="+mn-ea"/>
                <a:cs typeface="Helvetica"/>
              </a:rPr>
              <a:t>Medición del Desempeño Institucional 2022</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prstClr val="white"/>
                </a:solidFill>
                <a:effectLst/>
                <a:uLnTx/>
                <a:uFillTx/>
                <a:latin typeface="Helvetica"/>
                <a:ea typeface="+mn-ea"/>
                <a:cs typeface="Helvetica"/>
              </a:rPr>
              <a:t>  Resultados FURAG</a:t>
            </a:r>
            <a:br>
              <a:rPr kumimoji="0" lang="es-ES" sz="1800" b="0" i="0" u="none" strike="noStrike" kern="1200" cap="none" spc="0" normalizeH="0" baseline="0" noProof="0" dirty="0">
                <a:ln>
                  <a:noFill/>
                </a:ln>
                <a:solidFill>
                  <a:prstClr val="black"/>
                </a:solidFill>
                <a:effectLst/>
                <a:uLnTx/>
                <a:uFillTx/>
                <a:latin typeface="Helvetica"/>
                <a:ea typeface="+mn-ea"/>
                <a:cs typeface="Helvetica"/>
              </a:rPr>
            </a:br>
            <a:endParaRPr kumimoji="0" lang="es-CO" sz="24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11127228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3" name="Título 6">
            <a:extLst>
              <a:ext uri="{FF2B5EF4-FFF2-40B4-BE49-F238E27FC236}">
                <a16:creationId xmlns:a16="http://schemas.microsoft.com/office/drawing/2014/main" id="{821FD953-9CF5-F9A2-0ADF-9D7428880FFE}"/>
              </a:ext>
            </a:extLst>
          </p:cNvPr>
          <p:cNvSpPr txBox="1">
            <a:spLocks/>
          </p:cNvSpPr>
          <p:nvPr/>
        </p:nvSpPr>
        <p:spPr>
          <a:xfrm>
            <a:off x="6676771" y="4878181"/>
            <a:ext cx="4192439" cy="4750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228600" algn="ctr" defTabSz="914400" rtl="0" eaLnBrk="1" fontAlgn="auto" latinLnBrk="0" hangingPunct="1">
              <a:lnSpc>
                <a:spcPct val="90000"/>
              </a:lnSpc>
              <a:spcBef>
                <a:spcPct val="0"/>
              </a:spcBef>
              <a:spcAft>
                <a:spcPts val="0"/>
              </a:spcAft>
              <a:buClrTx/>
              <a:buSzTx/>
              <a:buFontTx/>
              <a:buNone/>
              <a:tabLst/>
              <a:defRPr/>
            </a:pPr>
            <a:r>
              <a:rPr kumimoji="0" lang="es-CO" sz="2400" b="1" i="0" u="none" strike="noStrike" kern="1200" cap="none" spc="0" normalizeH="0" baseline="0" noProof="0" dirty="0">
                <a:ln>
                  <a:noFill/>
                </a:ln>
                <a:solidFill>
                  <a:srgbClr val="C49E41"/>
                </a:solidFill>
                <a:effectLst/>
                <a:uLnTx/>
                <a:uFillTx/>
                <a:latin typeface="Helvetica"/>
                <a:ea typeface="+mj-ea"/>
                <a:cs typeface="+mj-cs"/>
              </a:rPr>
              <a:t>RESULTADOS FURAG </a:t>
            </a:r>
          </a:p>
        </p:txBody>
      </p:sp>
      <p:sp>
        <p:nvSpPr>
          <p:cNvPr id="5" name="CuadroTexto 4">
            <a:extLst>
              <a:ext uri="{FF2B5EF4-FFF2-40B4-BE49-F238E27FC236}">
                <a16:creationId xmlns:a16="http://schemas.microsoft.com/office/drawing/2014/main" id="{A77236D5-2ABB-ED41-A1EE-D2102C838CE1}"/>
              </a:ext>
            </a:extLst>
          </p:cNvPr>
          <p:cNvSpPr txBox="1"/>
          <p:nvPr/>
        </p:nvSpPr>
        <p:spPr>
          <a:xfrm>
            <a:off x="6540980" y="5519283"/>
            <a:ext cx="4768251"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O" sz="1400" b="0" i="0" u="none" strike="noStrike" kern="1200" cap="none" spc="0" normalizeH="0" baseline="0" noProof="0" dirty="0">
                <a:ln>
                  <a:noFill/>
                </a:ln>
                <a:solidFill>
                  <a:prstClr val="black"/>
                </a:solidFill>
                <a:effectLst/>
                <a:uLnTx/>
                <a:uFillTx/>
                <a:latin typeface="Helvetica"/>
                <a:ea typeface="+mn-ea"/>
                <a:cs typeface="+mn-cs"/>
              </a:rPr>
              <a:t>https://app.powerbi.com/view?r=eyJrIjoiZmE5Mjg3ZTktNzVkMy00OWQ0LTk2MDctNDM2YmU0YzdlYmU3IiwidCI6IjU1MDNhYWMyLTdhMTUtNDZhZi1iNTIwLTJhNjc1YWQxZGYxNiIsImMiOjR9</a:t>
            </a:r>
          </a:p>
        </p:txBody>
      </p:sp>
      <p:sp>
        <p:nvSpPr>
          <p:cNvPr id="6" name="Título 6">
            <a:extLst>
              <a:ext uri="{FF2B5EF4-FFF2-40B4-BE49-F238E27FC236}">
                <a16:creationId xmlns:a16="http://schemas.microsoft.com/office/drawing/2014/main" id="{A84B34D6-BCB7-6962-0317-E64F13A04355}"/>
              </a:ext>
            </a:extLst>
          </p:cNvPr>
          <p:cNvSpPr txBox="1">
            <a:spLocks/>
          </p:cNvSpPr>
          <p:nvPr/>
        </p:nvSpPr>
        <p:spPr>
          <a:xfrm>
            <a:off x="1802574" y="367711"/>
            <a:ext cx="8790662" cy="7048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22860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srgbClr val="C49E41"/>
                </a:solidFill>
                <a:effectLst/>
                <a:uLnTx/>
                <a:uFillTx/>
                <a:latin typeface="Helvetica"/>
                <a:ea typeface="+mj-ea"/>
                <a:cs typeface="+mj-cs"/>
              </a:rPr>
              <a:t>MEDICION DEL DESEMPEÑO INSTITUCIONAL</a:t>
            </a:r>
          </a:p>
        </p:txBody>
      </p:sp>
      <p:pic>
        <p:nvPicPr>
          <p:cNvPr id="10" name="Imagen 9">
            <a:extLst>
              <a:ext uri="{FF2B5EF4-FFF2-40B4-BE49-F238E27FC236}">
                <a16:creationId xmlns:a16="http://schemas.microsoft.com/office/drawing/2014/main" id="{3886065F-A3A6-40DC-19FA-05D1ED961884}"/>
              </a:ext>
            </a:extLst>
          </p:cNvPr>
          <p:cNvPicPr>
            <a:picLocks noChangeAspect="1"/>
          </p:cNvPicPr>
          <p:nvPr/>
        </p:nvPicPr>
        <p:blipFill>
          <a:blip r:embed="rId2"/>
          <a:stretch>
            <a:fillRect/>
          </a:stretch>
        </p:blipFill>
        <p:spPr>
          <a:xfrm>
            <a:off x="1423012" y="5051140"/>
            <a:ext cx="2640030" cy="1233172"/>
          </a:xfrm>
          <a:prstGeom prst="rect">
            <a:avLst/>
          </a:prstGeom>
        </p:spPr>
      </p:pic>
      <p:pic>
        <p:nvPicPr>
          <p:cNvPr id="12" name="Imagen 11">
            <a:extLst>
              <a:ext uri="{FF2B5EF4-FFF2-40B4-BE49-F238E27FC236}">
                <a16:creationId xmlns:a16="http://schemas.microsoft.com/office/drawing/2014/main" id="{4C938F0C-7818-911F-125C-DC26AC84C69B}"/>
              </a:ext>
            </a:extLst>
          </p:cNvPr>
          <p:cNvPicPr>
            <a:picLocks noChangeAspect="1"/>
          </p:cNvPicPr>
          <p:nvPr/>
        </p:nvPicPr>
        <p:blipFill>
          <a:blip r:embed="rId3"/>
          <a:stretch>
            <a:fillRect/>
          </a:stretch>
        </p:blipFill>
        <p:spPr>
          <a:xfrm>
            <a:off x="319503" y="1273372"/>
            <a:ext cx="5253014" cy="3740221"/>
          </a:xfrm>
          <a:prstGeom prst="rect">
            <a:avLst/>
          </a:prstGeom>
        </p:spPr>
      </p:pic>
      <p:pic>
        <p:nvPicPr>
          <p:cNvPr id="14" name="Imagen 13">
            <a:extLst>
              <a:ext uri="{FF2B5EF4-FFF2-40B4-BE49-F238E27FC236}">
                <a16:creationId xmlns:a16="http://schemas.microsoft.com/office/drawing/2014/main" id="{C4D968D0-CC67-A9CB-82B5-513C156ADB0E}"/>
              </a:ext>
            </a:extLst>
          </p:cNvPr>
          <p:cNvPicPr>
            <a:picLocks noChangeAspect="1"/>
          </p:cNvPicPr>
          <p:nvPr/>
        </p:nvPicPr>
        <p:blipFill>
          <a:blip r:embed="rId4"/>
          <a:stretch>
            <a:fillRect/>
          </a:stretch>
        </p:blipFill>
        <p:spPr>
          <a:xfrm>
            <a:off x="5572517" y="1273372"/>
            <a:ext cx="6400948" cy="3466762"/>
          </a:xfrm>
          <a:prstGeom prst="rect">
            <a:avLst/>
          </a:prstGeom>
        </p:spPr>
      </p:pic>
    </p:spTree>
    <p:extLst>
      <p:ext uri="{BB962C8B-B14F-4D97-AF65-F5344CB8AC3E}">
        <p14:creationId xmlns:p14="http://schemas.microsoft.com/office/powerpoint/2010/main" val="29075743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6" name="Título 6">
            <a:extLst>
              <a:ext uri="{FF2B5EF4-FFF2-40B4-BE49-F238E27FC236}">
                <a16:creationId xmlns:a16="http://schemas.microsoft.com/office/drawing/2014/main" id="{A84B34D6-BCB7-6962-0317-E64F13A04355}"/>
              </a:ext>
            </a:extLst>
          </p:cNvPr>
          <p:cNvSpPr txBox="1">
            <a:spLocks/>
          </p:cNvSpPr>
          <p:nvPr/>
        </p:nvSpPr>
        <p:spPr>
          <a:xfrm>
            <a:off x="1802574" y="367711"/>
            <a:ext cx="8790662" cy="70485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228600" algn="ctr" defTabSz="914400" rtl="0" eaLnBrk="1" fontAlgn="auto" latinLnBrk="0" hangingPunct="1">
              <a:lnSpc>
                <a:spcPct val="90000"/>
              </a:lnSpc>
              <a:spcBef>
                <a:spcPct val="0"/>
              </a:spcBef>
              <a:spcAft>
                <a:spcPts val="0"/>
              </a:spcAft>
              <a:buClrTx/>
              <a:buSzTx/>
              <a:buFontTx/>
              <a:buNone/>
              <a:tabLst/>
              <a:defRPr/>
            </a:pPr>
            <a:r>
              <a:rPr kumimoji="0" lang="es-CO" sz="2800" b="1" i="0" u="none" strike="noStrike" kern="1200" cap="none" spc="0" normalizeH="0" baseline="0" noProof="0" dirty="0">
                <a:ln>
                  <a:noFill/>
                </a:ln>
                <a:solidFill>
                  <a:srgbClr val="C49E41"/>
                </a:solidFill>
                <a:effectLst/>
                <a:uLnTx/>
                <a:uFillTx/>
                <a:latin typeface="Helvetica"/>
                <a:ea typeface="+mj-ea"/>
                <a:cs typeface="+mj-cs"/>
              </a:rPr>
              <a:t>MEDICION DEL DESEMPEÑO INSTITUCIONAL</a:t>
            </a:r>
          </a:p>
        </p:txBody>
      </p:sp>
      <p:pic>
        <p:nvPicPr>
          <p:cNvPr id="16" name="Imagen 15">
            <a:extLst>
              <a:ext uri="{FF2B5EF4-FFF2-40B4-BE49-F238E27FC236}">
                <a16:creationId xmlns:a16="http://schemas.microsoft.com/office/drawing/2014/main" id="{7F18FCD0-566A-A731-C8C1-277C5A4F9BFD}"/>
              </a:ext>
            </a:extLst>
          </p:cNvPr>
          <p:cNvPicPr>
            <a:picLocks noChangeAspect="1"/>
          </p:cNvPicPr>
          <p:nvPr/>
        </p:nvPicPr>
        <p:blipFill>
          <a:blip r:embed="rId2"/>
          <a:stretch>
            <a:fillRect/>
          </a:stretch>
        </p:blipFill>
        <p:spPr>
          <a:xfrm>
            <a:off x="845596" y="1203141"/>
            <a:ext cx="10851821" cy="5436305"/>
          </a:xfrm>
          <a:prstGeom prst="rect">
            <a:avLst/>
          </a:prstGeom>
        </p:spPr>
      </p:pic>
    </p:spTree>
    <p:extLst>
      <p:ext uri="{BB962C8B-B14F-4D97-AF65-F5344CB8AC3E}">
        <p14:creationId xmlns:p14="http://schemas.microsoft.com/office/powerpoint/2010/main" val="5501753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273435A-D866-A496-004D-A28C6D5DAFB5}"/>
              </a:ext>
            </a:extLst>
          </p:cNvPr>
          <p:cNvSpPr txBox="1">
            <a:spLocks/>
          </p:cNvSpPr>
          <p:nvPr/>
        </p:nvSpPr>
        <p:spPr>
          <a:xfrm>
            <a:off x="548867" y="2888121"/>
            <a:ext cx="7966231" cy="1325563"/>
          </a:xfrm>
          <a:prstGeom prst="rect">
            <a:avLst/>
          </a:prstGeom>
        </p:spPr>
        <p:txBody>
          <a:bodyPr vert="horz" lIns="91440" tIns="45720" rIns="91440" bIns="45720" rtlCol="0" anchor="b">
            <a:normAutofit fontScale="85000" lnSpcReduction="10000"/>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600" b="1" i="0" u="none" strike="noStrike" kern="1200" cap="none" spc="0" normalizeH="0" baseline="0" noProof="0" dirty="0">
                <a:ln>
                  <a:noFill/>
                </a:ln>
                <a:solidFill>
                  <a:schemeClr val="bg1"/>
                </a:solidFill>
                <a:effectLst/>
                <a:uLnTx/>
                <a:uFillTx/>
                <a:latin typeface="Helvetica"/>
                <a:ea typeface="+mn-ea"/>
                <a:cs typeface="Helvetica"/>
              </a:rPr>
              <a:t>Seguimiento</a:t>
            </a:r>
            <a:r>
              <a:rPr kumimoji="0" lang="es-ES" sz="2400" b="1" i="0" u="none" strike="noStrike" kern="1200" cap="none" spc="0" normalizeH="0" baseline="0" noProof="0" dirty="0">
                <a:ln>
                  <a:noFill/>
                </a:ln>
                <a:solidFill>
                  <a:schemeClr val="bg1"/>
                </a:solidFill>
                <a:effectLst/>
                <a:uLnTx/>
                <a:uFillTx/>
                <a:latin typeface="Helvetica"/>
                <a:ea typeface="+mn-ea"/>
                <a:cs typeface="Helvetica"/>
              </a:rPr>
              <a:t> a la Ejecución Presupuestal  y recomendaciones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400" b="1" i="0" u="none" strike="noStrike" kern="1200" cap="none" spc="0" normalizeH="0" baseline="0" noProof="0" dirty="0">
              <a:ln>
                <a:noFill/>
              </a:ln>
              <a:solidFill>
                <a:schemeClr val="bg1"/>
              </a:solidFill>
              <a:effectLst/>
              <a:uLnTx/>
              <a:uFillTx/>
              <a:latin typeface="Helvetica"/>
              <a:ea typeface="+mn-ea"/>
              <a:cs typeface="Helvetic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b="1" i="0" u="none" strike="noStrike" kern="1200" cap="none" spc="0" normalizeH="0" baseline="0" noProof="0" dirty="0">
                <a:ln>
                  <a:noFill/>
                </a:ln>
                <a:solidFill>
                  <a:schemeClr val="bg1"/>
                </a:solidFill>
                <a:effectLst/>
                <a:uLnTx/>
                <a:uFillTx/>
                <a:latin typeface="Helvetica"/>
                <a:ea typeface="+mn-ea"/>
                <a:cs typeface="Helvetica"/>
              </a:rPr>
              <a:t>Corte en SIIF a 15 de Noviembre de 2023</a:t>
            </a:r>
            <a:br>
              <a:rPr kumimoji="0" lang="es-ES" sz="1400" b="0" i="0" u="none" strike="noStrike" kern="1200" cap="none" spc="0" normalizeH="0" baseline="0" noProof="0" dirty="0">
                <a:ln>
                  <a:noFill/>
                </a:ln>
                <a:solidFill>
                  <a:schemeClr val="bg1"/>
                </a:solidFill>
                <a:effectLst/>
                <a:uLnTx/>
                <a:uFillTx/>
                <a:latin typeface="Helvetica"/>
                <a:ea typeface="+mn-ea"/>
                <a:cs typeface="Helvetica"/>
              </a:rPr>
            </a:br>
            <a:endParaRPr kumimoji="0" lang="es-CO" b="0" i="0" u="none" strike="noStrike" kern="1200" cap="none" spc="0" normalizeH="0" baseline="0" noProof="0" dirty="0">
              <a:ln>
                <a:noFill/>
              </a:ln>
              <a:solidFill>
                <a:schemeClr val="bg1"/>
              </a:solidFill>
              <a:effectLst/>
              <a:uLnTx/>
              <a:uFillTx/>
              <a:latin typeface="Helvetica"/>
              <a:ea typeface="+mn-ea"/>
              <a:cs typeface="Helvetica"/>
            </a:endParaRPr>
          </a:p>
        </p:txBody>
      </p:sp>
      <p:grpSp>
        <p:nvGrpSpPr>
          <p:cNvPr id="3" name="Grupo 2">
            <a:extLst>
              <a:ext uri="{FF2B5EF4-FFF2-40B4-BE49-F238E27FC236}">
                <a16:creationId xmlns:a16="http://schemas.microsoft.com/office/drawing/2014/main" id="{3E8AA265-EF59-1083-B12E-0CA511257501}"/>
              </a:ext>
            </a:extLst>
          </p:cNvPr>
          <p:cNvGrpSpPr/>
          <p:nvPr/>
        </p:nvGrpSpPr>
        <p:grpSpPr>
          <a:xfrm>
            <a:off x="11230075" y="71340"/>
            <a:ext cx="853941" cy="1098292"/>
            <a:chOff x="6654396" y="3463506"/>
            <a:chExt cx="1003022" cy="1197648"/>
          </a:xfrm>
        </p:grpSpPr>
        <p:grpSp>
          <p:nvGrpSpPr>
            <p:cNvPr id="4" name="Grupo 3">
              <a:extLst>
                <a:ext uri="{FF2B5EF4-FFF2-40B4-BE49-F238E27FC236}">
                  <a16:creationId xmlns:a16="http://schemas.microsoft.com/office/drawing/2014/main" id="{4F4E155B-108E-D160-04BA-38F680C82BA8}"/>
                </a:ext>
              </a:extLst>
            </p:cNvPr>
            <p:cNvGrpSpPr/>
            <p:nvPr/>
          </p:nvGrpSpPr>
          <p:grpSpPr>
            <a:xfrm>
              <a:off x="6654396" y="3770328"/>
              <a:ext cx="1003022" cy="890826"/>
              <a:chOff x="6654396" y="3815567"/>
              <a:chExt cx="1003022" cy="890826"/>
            </a:xfrm>
          </p:grpSpPr>
          <p:sp>
            <p:nvSpPr>
              <p:cNvPr id="8" name="Rectángulo 7">
                <a:extLst>
                  <a:ext uri="{FF2B5EF4-FFF2-40B4-BE49-F238E27FC236}">
                    <a16:creationId xmlns:a16="http://schemas.microsoft.com/office/drawing/2014/main" id="{D8743D56-6849-ACFA-B88F-74571D7C2A02}"/>
                  </a:ext>
                </a:extLst>
              </p:cNvPr>
              <p:cNvSpPr/>
              <p:nvPr/>
            </p:nvSpPr>
            <p:spPr>
              <a:xfrm>
                <a:off x="6674849" y="3965830"/>
                <a:ext cx="970213" cy="218567"/>
              </a:xfrm>
              <a:prstGeom prst="rect">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9" name="Rectángulo: esquinas redondeadas 8">
                <a:extLst>
                  <a:ext uri="{FF2B5EF4-FFF2-40B4-BE49-F238E27FC236}">
                    <a16:creationId xmlns:a16="http://schemas.microsoft.com/office/drawing/2014/main" id="{24A9DE5B-C8B6-8635-520E-CC04DDA20E3F}"/>
                  </a:ext>
                </a:extLst>
              </p:cNvPr>
              <p:cNvSpPr/>
              <p:nvPr/>
            </p:nvSpPr>
            <p:spPr>
              <a:xfrm>
                <a:off x="6654396" y="3942235"/>
                <a:ext cx="1003022" cy="764158"/>
              </a:xfrm>
              <a:prstGeom prst="roundRect">
                <a:avLst/>
              </a:prstGeom>
              <a:noFill/>
              <a:ln w="571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10" name="Diagrama de flujo: terminador 9">
                <a:extLst>
                  <a:ext uri="{FF2B5EF4-FFF2-40B4-BE49-F238E27FC236}">
                    <a16:creationId xmlns:a16="http://schemas.microsoft.com/office/drawing/2014/main" id="{C3A5F9E2-66F6-88AF-4058-E09D03DF4124}"/>
                  </a:ext>
                </a:extLst>
              </p:cNvPr>
              <p:cNvSpPr/>
              <p:nvPr/>
            </p:nvSpPr>
            <p:spPr>
              <a:xfrm rot="5400000">
                <a:off x="6754065" y="3882712"/>
                <a:ext cx="193730" cy="59440"/>
              </a:xfrm>
              <a:prstGeom prst="flowChartTerminator">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prstClr val="white"/>
                  </a:solidFill>
                  <a:effectLst/>
                  <a:uLnTx/>
                  <a:uFillTx/>
                  <a:latin typeface="Helvetica"/>
                  <a:ea typeface="+mn-ea"/>
                  <a:cs typeface="+mn-cs"/>
                </a:endParaRPr>
              </a:p>
            </p:txBody>
          </p:sp>
          <p:sp>
            <p:nvSpPr>
              <p:cNvPr id="11" name="Diagrama de flujo: terminador 10">
                <a:extLst>
                  <a:ext uri="{FF2B5EF4-FFF2-40B4-BE49-F238E27FC236}">
                    <a16:creationId xmlns:a16="http://schemas.microsoft.com/office/drawing/2014/main" id="{780FABC6-AD8A-2BEF-DB48-6F86BE759E81}"/>
                  </a:ext>
                </a:extLst>
              </p:cNvPr>
              <p:cNvSpPr/>
              <p:nvPr/>
            </p:nvSpPr>
            <p:spPr>
              <a:xfrm rot="5400000">
                <a:off x="6908736" y="3882712"/>
                <a:ext cx="193730" cy="59440"/>
              </a:xfrm>
              <a:prstGeom prst="flowChartTerminator">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prstClr val="white"/>
                  </a:solidFill>
                  <a:effectLst/>
                  <a:uLnTx/>
                  <a:uFillTx/>
                  <a:latin typeface="Helvetica"/>
                  <a:ea typeface="+mn-ea"/>
                  <a:cs typeface="+mn-cs"/>
                </a:endParaRPr>
              </a:p>
            </p:txBody>
          </p:sp>
          <p:sp>
            <p:nvSpPr>
              <p:cNvPr id="12" name="Diagrama de flujo: terminador 11">
                <a:extLst>
                  <a:ext uri="{FF2B5EF4-FFF2-40B4-BE49-F238E27FC236}">
                    <a16:creationId xmlns:a16="http://schemas.microsoft.com/office/drawing/2014/main" id="{2B2F35D8-57B5-FE86-0823-101C41E6A90F}"/>
                  </a:ext>
                </a:extLst>
              </p:cNvPr>
              <p:cNvSpPr/>
              <p:nvPr/>
            </p:nvSpPr>
            <p:spPr>
              <a:xfrm rot="5400000">
                <a:off x="7058613" y="3882712"/>
                <a:ext cx="193730" cy="59440"/>
              </a:xfrm>
              <a:prstGeom prst="flowChartTerminator">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prstClr val="white"/>
                  </a:solidFill>
                  <a:effectLst/>
                  <a:uLnTx/>
                  <a:uFillTx/>
                  <a:latin typeface="Helvetica"/>
                  <a:ea typeface="+mn-ea"/>
                  <a:cs typeface="+mn-cs"/>
                </a:endParaRPr>
              </a:p>
            </p:txBody>
          </p:sp>
          <p:sp>
            <p:nvSpPr>
              <p:cNvPr id="13" name="Diagrama de flujo: terminador 12">
                <a:extLst>
                  <a:ext uri="{FF2B5EF4-FFF2-40B4-BE49-F238E27FC236}">
                    <a16:creationId xmlns:a16="http://schemas.microsoft.com/office/drawing/2014/main" id="{8E1DDF3A-C344-4D8B-93AB-EFB83BB27761}"/>
                  </a:ext>
                </a:extLst>
              </p:cNvPr>
              <p:cNvSpPr/>
              <p:nvPr/>
            </p:nvSpPr>
            <p:spPr>
              <a:xfrm rot="5400000">
                <a:off x="7213602" y="3882712"/>
                <a:ext cx="193730" cy="59440"/>
              </a:xfrm>
              <a:prstGeom prst="flowChartTerminator">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prstClr val="white"/>
                  </a:solidFill>
                  <a:effectLst/>
                  <a:uLnTx/>
                  <a:uFillTx/>
                  <a:latin typeface="Helvetica"/>
                  <a:ea typeface="+mn-ea"/>
                  <a:cs typeface="+mn-cs"/>
                </a:endParaRPr>
              </a:p>
            </p:txBody>
          </p:sp>
          <p:sp>
            <p:nvSpPr>
              <p:cNvPr id="14" name="Diagrama de flujo: terminador 13">
                <a:extLst>
                  <a:ext uri="{FF2B5EF4-FFF2-40B4-BE49-F238E27FC236}">
                    <a16:creationId xmlns:a16="http://schemas.microsoft.com/office/drawing/2014/main" id="{9442C2F4-65B6-AD77-D169-3E6C0A2D762A}"/>
                  </a:ext>
                </a:extLst>
              </p:cNvPr>
              <p:cNvSpPr/>
              <p:nvPr/>
            </p:nvSpPr>
            <p:spPr>
              <a:xfrm rot="5400000">
                <a:off x="7362838" y="3882712"/>
                <a:ext cx="193730" cy="59440"/>
              </a:xfrm>
              <a:prstGeom prst="flowChartTerminator">
                <a:avLst/>
              </a:prstGeom>
              <a:solidFill>
                <a:schemeClr val="tx1">
                  <a:lumMod val="65000"/>
                  <a:lumOff val="35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a:ln>
                    <a:noFill/>
                  </a:ln>
                  <a:solidFill>
                    <a:prstClr val="white"/>
                  </a:solidFill>
                  <a:effectLst/>
                  <a:uLnTx/>
                  <a:uFillTx/>
                  <a:latin typeface="Helvetica"/>
                  <a:ea typeface="+mn-ea"/>
                  <a:cs typeface="+mn-cs"/>
                </a:endParaRPr>
              </a:p>
            </p:txBody>
          </p:sp>
        </p:grpSp>
        <p:sp>
          <p:nvSpPr>
            <p:cNvPr id="6" name="Rectángulo 5">
              <a:extLst>
                <a:ext uri="{FF2B5EF4-FFF2-40B4-BE49-F238E27FC236}">
                  <a16:creationId xmlns:a16="http://schemas.microsoft.com/office/drawing/2014/main" id="{1DCDE315-A46A-8BCE-323E-CF131F67024A}"/>
                </a:ext>
              </a:extLst>
            </p:cNvPr>
            <p:cNvSpPr/>
            <p:nvPr/>
          </p:nvSpPr>
          <p:spPr>
            <a:xfrm>
              <a:off x="6789138" y="3463506"/>
              <a:ext cx="721519" cy="277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lumMod val="65000"/>
                      <a:lumOff val="35000"/>
                    </a:prstClr>
                  </a:solidFill>
                  <a:effectLst/>
                  <a:uLnTx/>
                  <a:uFillTx/>
                  <a:latin typeface="Abadi" panose="020B0604020104020204" pitchFamily="34" charset="0"/>
                  <a:ea typeface="+mn-ea"/>
                  <a:cs typeface="+mn-cs"/>
                </a:rPr>
                <a:t>2023</a:t>
              </a:r>
            </a:p>
          </p:txBody>
        </p:sp>
        <p:sp>
          <p:nvSpPr>
            <p:cNvPr id="7" name="Rectángulo 6">
              <a:extLst>
                <a:ext uri="{FF2B5EF4-FFF2-40B4-BE49-F238E27FC236}">
                  <a16:creationId xmlns:a16="http://schemas.microsoft.com/office/drawing/2014/main" id="{E14D21FD-5046-AD5E-35A7-FCE4B272E6C8}"/>
                </a:ext>
              </a:extLst>
            </p:cNvPr>
            <p:cNvSpPr/>
            <p:nvPr/>
          </p:nvSpPr>
          <p:spPr>
            <a:xfrm>
              <a:off x="6808667" y="4229641"/>
              <a:ext cx="721519" cy="2770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defPPr>
                <a:defRPr lang="es-CO"/>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lumMod val="65000"/>
                      <a:lumOff val="35000"/>
                    </a:prstClr>
                  </a:solidFill>
                  <a:effectLst/>
                  <a:uLnTx/>
                  <a:uFillTx/>
                  <a:latin typeface="Abadi" panose="020B0604020104020204" pitchFamily="34" charset="0"/>
                  <a:ea typeface="+mn-ea"/>
                  <a:cs typeface="+mn-cs"/>
                </a:rPr>
                <a:t>NOV </a:t>
              </a:r>
            </a:p>
          </p:txBody>
        </p:sp>
      </p:grpSp>
    </p:spTree>
    <p:extLst>
      <p:ext uri="{BB962C8B-B14F-4D97-AF65-F5344CB8AC3E}">
        <p14:creationId xmlns:p14="http://schemas.microsoft.com/office/powerpoint/2010/main" val="2427057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2051222" y="230569"/>
            <a:ext cx="8189145"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Helvetica"/>
              </a:rPr>
              <a:t>Ejecución presupuestal Vigencia fiscal 2023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Helvetica"/>
              </a:rPr>
              <a:t>Consolidado mes a mes</a:t>
            </a:r>
          </a:p>
        </p:txBody>
      </p:sp>
      <p:graphicFrame>
        <p:nvGraphicFramePr>
          <p:cNvPr id="5" name="Tabla 4"/>
          <p:cNvGraphicFramePr>
            <a:graphicFrameLocks noGrp="1"/>
          </p:cNvGraphicFramePr>
          <p:nvPr/>
        </p:nvGraphicFramePr>
        <p:xfrm>
          <a:off x="244546" y="196406"/>
          <a:ext cx="11485986" cy="3709943"/>
        </p:xfrm>
        <a:graphic>
          <a:graphicData uri="http://schemas.openxmlformats.org/drawingml/2006/table">
            <a:tbl>
              <a:tblPr firstRow="1" bandRow="1">
                <a:tableStyleId>{EB9631B5-78F2-41C9-869B-9F39066F8104}</a:tableStyleId>
              </a:tblPr>
              <a:tblGrid>
                <a:gridCol w="1414423">
                  <a:extLst>
                    <a:ext uri="{9D8B030D-6E8A-4147-A177-3AD203B41FA5}">
                      <a16:colId xmlns:a16="http://schemas.microsoft.com/office/drawing/2014/main" val="20000"/>
                    </a:ext>
                  </a:extLst>
                </a:gridCol>
                <a:gridCol w="2256083">
                  <a:extLst>
                    <a:ext uri="{9D8B030D-6E8A-4147-A177-3AD203B41FA5}">
                      <a16:colId xmlns:a16="http://schemas.microsoft.com/office/drawing/2014/main" val="20001"/>
                    </a:ext>
                  </a:extLst>
                </a:gridCol>
                <a:gridCol w="1619299">
                  <a:extLst>
                    <a:ext uri="{9D8B030D-6E8A-4147-A177-3AD203B41FA5}">
                      <a16:colId xmlns:a16="http://schemas.microsoft.com/office/drawing/2014/main" val="20002"/>
                    </a:ext>
                  </a:extLst>
                </a:gridCol>
                <a:gridCol w="1726805">
                  <a:extLst>
                    <a:ext uri="{9D8B030D-6E8A-4147-A177-3AD203B41FA5}">
                      <a16:colId xmlns:a16="http://schemas.microsoft.com/office/drawing/2014/main" val="20003"/>
                    </a:ext>
                  </a:extLst>
                </a:gridCol>
                <a:gridCol w="1523651">
                  <a:extLst>
                    <a:ext uri="{9D8B030D-6E8A-4147-A177-3AD203B41FA5}">
                      <a16:colId xmlns:a16="http://schemas.microsoft.com/office/drawing/2014/main" val="20004"/>
                    </a:ext>
                  </a:extLst>
                </a:gridCol>
                <a:gridCol w="1500210">
                  <a:extLst>
                    <a:ext uri="{9D8B030D-6E8A-4147-A177-3AD203B41FA5}">
                      <a16:colId xmlns:a16="http://schemas.microsoft.com/office/drawing/2014/main" val="20005"/>
                    </a:ext>
                  </a:extLst>
                </a:gridCol>
                <a:gridCol w="1445515">
                  <a:extLst>
                    <a:ext uri="{9D8B030D-6E8A-4147-A177-3AD203B41FA5}">
                      <a16:colId xmlns:a16="http://schemas.microsoft.com/office/drawing/2014/main" val="20006"/>
                    </a:ext>
                  </a:extLst>
                </a:gridCol>
              </a:tblGrid>
              <a:tr h="653564">
                <a:tc>
                  <a:txBody>
                    <a:bodyPr/>
                    <a:lstStyle/>
                    <a:p>
                      <a:pPr algn="ctr" fontAlgn="ctr"/>
                      <a:r>
                        <a:rPr lang="es-CO" sz="1400" u="none" strike="noStrike" dirty="0">
                          <a:effectLst/>
                        </a:rPr>
                        <a:t>MES</a:t>
                      </a:r>
                      <a:endParaRPr lang="es-CO" sz="1400" b="0" i="0" u="none" strike="noStrike" dirty="0">
                        <a:solidFill>
                          <a:srgbClr val="000000"/>
                        </a:solidFill>
                        <a:effectLst/>
                        <a:latin typeface="Calibri" panose="020F0502020204030204" pitchFamily="34" charset="0"/>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
                      <a:r>
                        <a:rPr lang="es-CO" sz="1400" u="none" strike="noStrike" dirty="0">
                          <a:effectLst/>
                        </a:rPr>
                        <a:t>APROPIACIÓN VIGENTE</a:t>
                      </a:r>
                      <a:endParaRPr lang="es-CO" sz="1400" b="0" i="0" u="none" strike="noStrike" dirty="0">
                        <a:solidFill>
                          <a:srgbClr val="000000"/>
                        </a:solidFill>
                        <a:effectLst/>
                        <a:latin typeface="Calibri" panose="020F0502020204030204" pitchFamily="34" charset="0"/>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ctr"/>
                      <a:r>
                        <a:rPr lang="es-CO" sz="1400" u="none" strike="noStrike" dirty="0">
                          <a:effectLst/>
                        </a:rPr>
                        <a:t>VALOR COMPROMETIDO</a:t>
                      </a:r>
                      <a:endParaRPr lang="es-CO" sz="1400" b="0" i="0" u="none" strike="noStrike" dirty="0">
                        <a:solidFill>
                          <a:srgbClr val="000000"/>
                        </a:solidFill>
                        <a:effectLst/>
                        <a:latin typeface="Calibri" panose="020F0502020204030204" pitchFamily="34" charset="0"/>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
                      <a:r>
                        <a:rPr lang="es-CO" sz="1400" u="none" strike="noStrike" dirty="0">
                          <a:effectLst/>
                        </a:rPr>
                        <a:t>% COMPROMISO VS VIGENTE</a:t>
                      </a:r>
                      <a:endParaRPr lang="es-CO" sz="1400" b="0" i="0" u="none" strike="noStrike" dirty="0">
                        <a:solidFill>
                          <a:srgbClr val="000000"/>
                        </a:solidFill>
                        <a:effectLst/>
                        <a:latin typeface="Calibri" panose="020F0502020204030204" pitchFamily="34" charset="0"/>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
                      <a:r>
                        <a:rPr lang="es-CO" sz="1400" u="none" strike="noStrike" dirty="0">
                          <a:effectLst/>
                        </a:rPr>
                        <a:t>VALOR PAGADO</a:t>
                      </a:r>
                      <a:endParaRPr lang="es-CO" sz="1400" b="0" i="0" u="none" strike="noStrike" dirty="0">
                        <a:solidFill>
                          <a:srgbClr val="000000"/>
                        </a:solidFill>
                        <a:effectLst/>
                        <a:latin typeface="Calibri" panose="020F0502020204030204" pitchFamily="34" charset="0"/>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
                      <a:r>
                        <a:rPr lang="es-CO" sz="1400" u="none" strike="noStrike" dirty="0">
                          <a:effectLst/>
                        </a:rPr>
                        <a:t>% PAGADO VS COMPROMISO</a:t>
                      </a:r>
                      <a:endParaRPr lang="es-CO" sz="1400" b="0" i="0" u="none" strike="noStrike" dirty="0">
                        <a:solidFill>
                          <a:srgbClr val="000000"/>
                        </a:solidFill>
                        <a:effectLst/>
                        <a:latin typeface="Calibri" panose="020F0502020204030204" pitchFamily="34" charset="0"/>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ctr"/>
                      <a:r>
                        <a:rPr lang="es-CO" sz="1400" u="none" strike="noStrike" dirty="0">
                          <a:effectLst/>
                        </a:rPr>
                        <a:t>% PAGADO VS VIGENTE</a:t>
                      </a:r>
                      <a:endParaRPr lang="es-CO" sz="1400" b="0" i="0" u="none" strike="noStrike" dirty="0">
                        <a:solidFill>
                          <a:srgbClr val="000000"/>
                        </a:solidFill>
                        <a:effectLst/>
                        <a:latin typeface="Calibri" panose="020F0502020204030204" pitchFamily="34" charset="0"/>
                      </a:endParaRPr>
                    </a:p>
                  </a:txBody>
                  <a:tcPr marL="9525" marR="9525" marT="9525" anchor="ctr">
                    <a:lnB w="38100" cap="flat" cmpd="sng" algn="ctr">
                      <a:solidFill>
                        <a:schemeClr val="bg1"/>
                      </a:solidFill>
                      <a:prstDash val="solid"/>
                      <a:round/>
                      <a:headEnd type="none" w="med" len="med"/>
                      <a:tailEnd type="none" w="med" len="med"/>
                    </a:lnB>
                    <a:solidFill>
                      <a:srgbClr val="C49E41"/>
                    </a:solidFill>
                  </a:tcPr>
                </a:tc>
                <a:extLst>
                  <a:ext uri="{0D108BD9-81ED-4DB2-BD59-A6C34878D82A}">
                    <a16:rowId xmlns:a16="http://schemas.microsoft.com/office/drawing/2014/main" val="10000"/>
                  </a:ext>
                </a:extLst>
              </a:tr>
              <a:tr h="235057">
                <a:tc>
                  <a:txBody>
                    <a:bodyPr/>
                    <a:lstStyle/>
                    <a:p>
                      <a:pPr algn="l" rtl="0" fontAlgn="ctr"/>
                      <a:r>
                        <a:rPr lang="es-CO" sz="1400" b="1" i="0" u="none" strike="noStrike" dirty="0">
                          <a:solidFill>
                            <a:srgbClr val="000000"/>
                          </a:solidFill>
                          <a:effectLst/>
                          <a:latin typeface="Helvetica" panose="020B0604020202020204" pitchFamily="34" charset="0"/>
                        </a:rPr>
                        <a:t>ENERO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Helvetica" panose="020B0604020202020204" pitchFamily="34" charset="0"/>
                        </a:rPr>
                        <a:t>1.263.760.185.272,00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ctr"/>
                      <a:r>
                        <a:rPr lang="es-CO" sz="1200" b="0" i="0" u="none" strike="noStrike" dirty="0">
                          <a:solidFill>
                            <a:srgbClr val="000000"/>
                          </a:solidFill>
                          <a:effectLst/>
                          <a:latin typeface="Helvetica" panose="020B0604020202020204" pitchFamily="34" charset="0"/>
                        </a:rPr>
                        <a:t>272.721.929.170,95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Helvetica" panose="020B0604020202020204" pitchFamily="34" charset="0"/>
                        </a:rPr>
                        <a:t>21,58%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ctr"/>
                      <a:r>
                        <a:rPr lang="es-CO" sz="1200" b="0" i="0" u="none" strike="noStrike" dirty="0">
                          <a:solidFill>
                            <a:srgbClr val="000000"/>
                          </a:solidFill>
                          <a:effectLst/>
                          <a:latin typeface="Helvetica" panose="020B0604020202020204" pitchFamily="34" charset="0"/>
                        </a:rPr>
                        <a:t>1.727.462.123,66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Helvetica" panose="020B0604020202020204" pitchFamily="34" charset="0"/>
                        </a:rPr>
                        <a:t>0,63%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0,14%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235057">
                <a:tc>
                  <a:txBody>
                    <a:bodyPr/>
                    <a:lstStyle/>
                    <a:p>
                      <a:pPr algn="l" rtl="0" fontAlgn="ctr"/>
                      <a:r>
                        <a:rPr lang="es-CO" sz="1400" b="1" i="0" u="none" strike="noStrike" dirty="0">
                          <a:solidFill>
                            <a:srgbClr val="000000"/>
                          </a:solidFill>
                          <a:effectLst/>
                          <a:latin typeface="Helvetica" panose="020B0604020202020204" pitchFamily="34" charset="0"/>
                        </a:rPr>
                        <a:t>FEBRERO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1.263.760.185.272,00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626.041.101.371,21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49,54%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67.037.069.971,92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Helvetica" panose="020B0604020202020204" pitchFamily="34" charset="0"/>
                        </a:rPr>
                        <a:t>10,71%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5,30%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235057">
                <a:tc>
                  <a:txBody>
                    <a:bodyPr/>
                    <a:lstStyle/>
                    <a:p>
                      <a:pPr algn="l" rtl="0" fontAlgn="ctr"/>
                      <a:r>
                        <a:rPr lang="es-CO" sz="1400" b="1" i="0" u="none" strike="noStrike" dirty="0">
                          <a:solidFill>
                            <a:srgbClr val="000000"/>
                          </a:solidFill>
                          <a:effectLst/>
                          <a:latin typeface="Helvetica" panose="020B0604020202020204" pitchFamily="34" charset="0"/>
                        </a:rPr>
                        <a:t>MARZO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1.263.760.185.272,00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634.318.428.794,08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50,19%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124.739.070.076,38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Helvetica" panose="020B0604020202020204" pitchFamily="34" charset="0"/>
                        </a:rPr>
                        <a:t>19,67%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9,87%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235057">
                <a:tc>
                  <a:txBody>
                    <a:bodyPr/>
                    <a:lstStyle/>
                    <a:p>
                      <a:pPr algn="l" rtl="0" fontAlgn="ctr"/>
                      <a:r>
                        <a:rPr lang="es-CO" sz="1400" b="1" i="0" u="none" strike="noStrike" dirty="0">
                          <a:solidFill>
                            <a:srgbClr val="000000"/>
                          </a:solidFill>
                          <a:effectLst/>
                          <a:latin typeface="Helvetica" panose="020B0604020202020204" pitchFamily="34" charset="0"/>
                        </a:rPr>
                        <a:t>ABRIL</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1.263.760.185.272,00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675.969.845.217,65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53,49%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185.727.777.692,84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27,48%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14,70%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235057">
                <a:tc>
                  <a:txBody>
                    <a:bodyPr/>
                    <a:lstStyle/>
                    <a:p>
                      <a:pPr algn="l" rtl="0" fontAlgn="ctr"/>
                      <a:r>
                        <a:rPr lang="es-CO" sz="1400" b="1" i="0" u="none" strike="noStrike" dirty="0">
                          <a:solidFill>
                            <a:srgbClr val="000000"/>
                          </a:solidFill>
                          <a:effectLst/>
                          <a:latin typeface="Helvetica" panose="020B0604020202020204" pitchFamily="34" charset="0"/>
                        </a:rPr>
                        <a:t>MAYO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1.263.760.185.272,00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678.690.557.492,25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53,70%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219.023.330.040,60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32,27%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17,33%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235057">
                <a:tc>
                  <a:txBody>
                    <a:bodyPr/>
                    <a:lstStyle/>
                    <a:p>
                      <a:pPr algn="l" rtl="0" fontAlgn="ctr"/>
                      <a:r>
                        <a:rPr lang="es-CO" sz="1400" b="1" i="0" u="none" strike="noStrike" dirty="0">
                          <a:solidFill>
                            <a:srgbClr val="000000"/>
                          </a:solidFill>
                          <a:effectLst/>
                          <a:latin typeface="Helvetica" panose="020B0604020202020204" pitchFamily="34" charset="0"/>
                        </a:rPr>
                        <a:t>JUNIO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1.263.760.185.272,00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773.153.109.939,84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61,18%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a:solidFill>
                            <a:srgbClr val="000000"/>
                          </a:solidFill>
                          <a:effectLst/>
                          <a:latin typeface="Helvetica" panose="020B0604020202020204" pitchFamily="34" charset="0"/>
                        </a:rPr>
                        <a:t>290.821.522.477,73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37,61%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23,01%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6"/>
                  </a:ext>
                </a:extLst>
              </a:tr>
              <a:tr h="235057">
                <a:tc>
                  <a:txBody>
                    <a:bodyPr/>
                    <a:lstStyle/>
                    <a:p>
                      <a:pPr algn="l" rtl="0" fontAlgn="ctr"/>
                      <a:r>
                        <a:rPr lang="es-CO" sz="1400" b="1" i="0" u="none" strike="noStrike" dirty="0">
                          <a:solidFill>
                            <a:srgbClr val="000000"/>
                          </a:solidFill>
                          <a:effectLst/>
                          <a:latin typeface="Helvetica" panose="020B0604020202020204" pitchFamily="34" charset="0"/>
                        </a:rPr>
                        <a:t>JULIO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1.773.444.885.272,00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891.741.710.008,27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50,28%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394.855.596.347,95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44,28%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22,26%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352745">
                <a:tc>
                  <a:txBody>
                    <a:bodyPr/>
                    <a:lstStyle/>
                    <a:p>
                      <a:pPr algn="l" rtl="0" fontAlgn="ctr"/>
                      <a:r>
                        <a:rPr lang="es-CO" sz="1400" b="1" i="0" u="none" strike="noStrike" dirty="0">
                          <a:solidFill>
                            <a:srgbClr val="000000"/>
                          </a:solidFill>
                          <a:effectLst/>
                          <a:latin typeface="Helvetica" panose="020B0604020202020204" pitchFamily="34" charset="0"/>
                        </a:rPr>
                        <a:t>AGOSTO</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1.773.444.885.272,00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1.244.271.908.121,88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70,16%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485.710.017.305,52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39,04%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27,39%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352745">
                <a:tc>
                  <a:txBody>
                    <a:bodyPr/>
                    <a:lstStyle/>
                    <a:p>
                      <a:pPr algn="l" rtl="0" fontAlgn="ctr"/>
                      <a:r>
                        <a:rPr lang="es-CO" sz="1400" b="1" i="0" u="none" strike="noStrike" dirty="0">
                          <a:solidFill>
                            <a:srgbClr val="000000"/>
                          </a:solidFill>
                          <a:effectLst/>
                          <a:latin typeface="Helvetica" panose="020B0604020202020204" pitchFamily="34" charset="0"/>
                        </a:rPr>
                        <a:t>SEPTIEMBRE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a:solidFill>
                            <a:srgbClr val="000000"/>
                          </a:solidFill>
                          <a:effectLst/>
                          <a:latin typeface="Helvetica" panose="020B0604020202020204" pitchFamily="34" charset="0"/>
                        </a:rPr>
                        <a:t>1.773.444.885.272,00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1.299.138.977.743,75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73,26%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729.892.214.826,76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56,18%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41,16%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955659662"/>
                  </a:ext>
                </a:extLst>
              </a:tr>
              <a:tr h="352745">
                <a:tc>
                  <a:txBody>
                    <a:bodyPr/>
                    <a:lstStyle/>
                    <a:p>
                      <a:pPr algn="l" rtl="0" fontAlgn="ctr"/>
                      <a:r>
                        <a:rPr lang="es-CO" sz="1400" b="1" i="0" u="none" strike="noStrike" dirty="0">
                          <a:solidFill>
                            <a:srgbClr val="000000"/>
                          </a:solidFill>
                          <a:effectLst/>
                          <a:latin typeface="Helvetica" panose="020B0604020202020204" pitchFamily="34" charset="0"/>
                        </a:rPr>
                        <a:t>OCTUBRE</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ctr"/>
                      <a:r>
                        <a:rPr lang="es-CO" sz="1200" b="0" i="0" u="none" strike="noStrike" dirty="0">
                          <a:solidFill>
                            <a:srgbClr val="000000"/>
                          </a:solidFill>
                          <a:effectLst/>
                          <a:latin typeface="Helvetica" panose="020B0604020202020204" pitchFamily="34" charset="0"/>
                        </a:rPr>
                        <a:t>1.773.978.885.272,00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algn="r" defTabSz="914400" rtl="0" eaLnBrk="1" fontAlgn="b" latinLnBrk="0" hangingPunct="1"/>
                      <a:r>
                        <a:rPr lang="es-CO" sz="1200" b="0" i="0" u="none" strike="noStrike" kern="1200" dirty="0">
                          <a:solidFill>
                            <a:srgbClr val="000000"/>
                          </a:solidFill>
                          <a:effectLst/>
                          <a:latin typeface="Helvetica" panose="020B0604020202020204" pitchFamily="34" charset="0"/>
                          <a:ea typeface="+mn-ea"/>
                          <a:cs typeface="+mn-cs"/>
                        </a:rPr>
                        <a:t>1.307.881.023.162,26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73,73%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CO" sz="1200" b="0" i="0" u="none" strike="noStrike" dirty="0">
                          <a:solidFill>
                            <a:srgbClr val="000000"/>
                          </a:solidFill>
                          <a:effectLst/>
                          <a:latin typeface="Helvetica" panose="020B0604020202020204" pitchFamily="34" charset="0"/>
                        </a:rPr>
                        <a:t>904.963. 575.954,67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69,18%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Helvetica" panose="020B0604020202020204" pitchFamily="34" charset="0"/>
                        </a:rPr>
                        <a:t>51,01%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547785153"/>
                  </a:ext>
                </a:extLst>
              </a:tr>
              <a:tr h="352745">
                <a:tc>
                  <a:txBody>
                    <a:bodyPr/>
                    <a:lstStyle/>
                    <a:p>
                      <a:pPr algn="l" rtl="0" fontAlgn="ctr"/>
                      <a:r>
                        <a:rPr lang="es-ES" sz="1400" b="1" i="0" u="none" strike="noStrike" dirty="0">
                          <a:solidFill>
                            <a:srgbClr val="000000"/>
                          </a:solidFill>
                          <a:effectLst/>
                          <a:latin typeface="Helvetica" panose="020B0604020202020204" pitchFamily="34" charset="0"/>
                        </a:rPr>
                        <a:t>NOVIEMBRE</a:t>
                      </a:r>
                      <a:endParaRPr lang="es-CO" sz="1400" b="1" i="0" u="none" strike="noStrike" dirty="0">
                        <a:solidFill>
                          <a:srgbClr val="000000"/>
                        </a:solidFill>
                        <a:effectLst/>
                        <a:latin typeface="Helvetica"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s-CO" sz="1200" b="0" i="0" u="none" strike="noStrike" dirty="0">
                          <a:solidFill>
                            <a:srgbClr val="000000"/>
                          </a:solidFill>
                          <a:effectLst/>
                          <a:latin typeface="Helvetica" panose="020B0604020202020204" pitchFamily="34" charset="0"/>
                        </a:rPr>
                        <a:t>1.773.978.885.272,00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fontAlgn="b"/>
                      <a:r>
                        <a:rPr lang="es-CO" sz="1200" b="0" i="0" u="none" strike="noStrike" dirty="0">
                          <a:solidFill>
                            <a:srgbClr val="000000"/>
                          </a:solidFill>
                          <a:effectLst/>
                          <a:latin typeface="Calibri" panose="020F0502020204030204" pitchFamily="34" charset="0"/>
                        </a:rPr>
                        <a:t>   </a:t>
                      </a:r>
                      <a:r>
                        <a:rPr lang="es-CO" sz="1200" b="0" i="0" u="none" strike="noStrike" kern="1200" dirty="0">
                          <a:solidFill>
                            <a:srgbClr val="000000"/>
                          </a:solidFill>
                          <a:effectLst/>
                          <a:latin typeface="Helvetica" panose="020B0604020202020204" pitchFamily="34" charset="0"/>
                          <a:ea typeface="+mn-ea"/>
                          <a:cs typeface="+mn-cs"/>
                        </a:rPr>
                        <a:t>1.317.681.486.704,92 </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ES" sz="1200" b="0" i="0" u="none" strike="noStrike" dirty="0">
                          <a:solidFill>
                            <a:srgbClr val="000000"/>
                          </a:solidFill>
                          <a:effectLst/>
                          <a:latin typeface="Helvetica" panose="020B0604020202020204" pitchFamily="34" charset="0"/>
                        </a:rPr>
                        <a:t>74,28%</a:t>
                      </a:r>
                      <a:endParaRPr lang="es-CO" sz="1200" b="0" i="0" u="none" strike="noStrike" dirty="0">
                        <a:solidFill>
                          <a:srgbClr val="000000"/>
                        </a:solidFill>
                        <a:effectLst/>
                        <a:latin typeface="Helvetica"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r" rtl="0" fontAlgn="b"/>
                      <a:r>
                        <a:rPr lang="es-ES" sz="1200" b="0" i="0" u="none" strike="noStrike" dirty="0">
                          <a:solidFill>
                            <a:srgbClr val="000000"/>
                          </a:solidFill>
                          <a:effectLst/>
                          <a:latin typeface="Helvetica" panose="020B0604020202020204" pitchFamily="34" charset="0"/>
                        </a:rPr>
                        <a:t>918.560.558.218,44</a:t>
                      </a:r>
                      <a:endParaRPr lang="es-CO" sz="1200" b="0" i="0" u="none" strike="noStrike" dirty="0">
                        <a:solidFill>
                          <a:srgbClr val="000000"/>
                        </a:solidFill>
                        <a:effectLst/>
                        <a:latin typeface="Helvetica"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ES" sz="1200" b="0" i="0" u="none" strike="noStrike" dirty="0">
                          <a:solidFill>
                            <a:srgbClr val="000000"/>
                          </a:solidFill>
                          <a:effectLst/>
                          <a:latin typeface="Helvetica" panose="020B0604020202020204" pitchFamily="34" charset="0"/>
                        </a:rPr>
                        <a:t>69,74%</a:t>
                      </a:r>
                      <a:endParaRPr lang="es-CO" sz="1200" b="0" i="0" u="none" strike="noStrike" dirty="0">
                        <a:solidFill>
                          <a:srgbClr val="000000"/>
                        </a:solidFill>
                        <a:effectLst/>
                        <a:latin typeface="Helvetica"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ES" sz="1200" b="0" i="0" u="none" strike="noStrike" dirty="0">
                          <a:solidFill>
                            <a:srgbClr val="000000"/>
                          </a:solidFill>
                          <a:effectLst/>
                          <a:latin typeface="Helvetica" panose="020B0604020202020204" pitchFamily="34" charset="0"/>
                        </a:rPr>
                        <a:t>51,79%</a:t>
                      </a:r>
                      <a:endParaRPr lang="es-CO" sz="1200" b="0" i="0" u="none" strike="noStrike" dirty="0">
                        <a:solidFill>
                          <a:srgbClr val="000000"/>
                        </a:solidFill>
                        <a:effectLst/>
                        <a:latin typeface="Helvetica" panose="020B0604020202020204" pitchFamily="34" charset="0"/>
                      </a:endParaRP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662483295"/>
                  </a:ext>
                </a:extLst>
              </a:tr>
            </a:tbl>
          </a:graphicData>
        </a:graphic>
      </p:graphicFrame>
      <p:graphicFrame>
        <p:nvGraphicFramePr>
          <p:cNvPr id="6" name="Tabla 5">
            <a:extLst>
              <a:ext uri="{FF2B5EF4-FFF2-40B4-BE49-F238E27FC236}">
                <a16:creationId xmlns:a16="http://schemas.microsoft.com/office/drawing/2014/main" id="{286F1C4D-C690-83A8-604F-1D990626F154}"/>
              </a:ext>
            </a:extLst>
          </p:cNvPr>
          <p:cNvGraphicFramePr>
            <a:graphicFrameLocks noGrp="1"/>
          </p:cNvGraphicFramePr>
          <p:nvPr/>
        </p:nvGraphicFramePr>
        <p:xfrm>
          <a:off x="6977849" y="4309045"/>
          <a:ext cx="4184615" cy="2351398"/>
        </p:xfrm>
        <a:graphic>
          <a:graphicData uri="http://schemas.openxmlformats.org/drawingml/2006/table">
            <a:tbl>
              <a:tblPr firstRow="1" lastRow="1" bandRow="1">
                <a:tableStyleId>{EB9631B5-78F2-41C9-869B-9F39066F8104}</a:tableStyleId>
              </a:tblPr>
              <a:tblGrid>
                <a:gridCol w="2003894">
                  <a:extLst>
                    <a:ext uri="{9D8B030D-6E8A-4147-A177-3AD203B41FA5}">
                      <a16:colId xmlns:a16="http://schemas.microsoft.com/office/drawing/2014/main" val="3627736889"/>
                    </a:ext>
                  </a:extLst>
                </a:gridCol>
                <a:gridCol w="2180721">
                  <a:extLst>
                    <a:ext uri="{9D8B030D-6E8A-4147-A177-3AD203B41FA5}">
                      <a16:colId xmlns:a16="http://schemas.microsoft.com/office/drawing/2014/main" val="2580793338"/>
                    </a:ext>
                  </a:extLst>
                </a:gridCol>
              </a:tblGrid>
              <a:tr h="173173">
                <a:tc>
                  <a:txBody>
                    <a:bodyPr/>
                    <a:lstStyle/>
                    <a:p>
                      <a:pPr algn="ctr" fontAlgn="b"/>
                      <a:r>
                        <a:rPr lang="es-CO" sz="1100" u="none" strike="noStrike" dirty="0">
                          <a:effectLst/>
                        </a:rPr>
                        <a:t>MES</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C49E41"/>
                    </a:solidFill>
                  </a:tcPr>
                </a:tc>
                <a:tc>
                  <a:txBody>
                    <a:bodyPr/>
                    <a:lstStyle/>
                    <a:p>
                      <a:pPr algn="ctr" fontAlgn="b"/>
                      <a:r>
                        <a:rPr lang="es-CO" sz="1100" u="none" strike="noStrike" dirty="0">
                          <a:effectLst/>
                        </a:rPr>
                        <a:t>VALOR PAGADO</a:t>
                      </a:r>
                      <a:endParaRPr lang="es-CO" sz="1100" b="0" i="0" u="none" strike="noStrike" dirty="0">
                        <a:solidFill>
                          <a:srgbClr val="000000"/>
                        </a:solidFill>
                        <a:effectLst/>
                        <a:latin typeface="Calibri" panose="020F0502020204030204" pitchFamily="34" charset="0"/>
                      </a:endParaRPr>
                    </a:p>
                  </a:txBody>
                  <a:tcPr marL="9525" marR="9525" marT="9525" marB="0" anchor="ctr">
                    <a:solidFill>
                      <a:srgbClr val="C49E41"/>
                    </a:solidFill>
                  </a:tcPr>
                </a:tc>
                <a:extLst>
                  <a:ext uri="{0D108BD9-81ED-4DB2-BD59-A6C34878D82A}">
                    <a16:rowId xmlns:a16="http://schemas.microsoft.com/office/drawing/2014/main" val="532004487"/>
                  </a:ext>
                </a:extLst>
              </a:tr>
              <a:tr h="173173">
                <a:tc>
                  <a:txBody>
                    <a:bodyPr/>
                    <a:lstStyle/>
                    <a:p>
                      <a:pPr algn="ctr" fontAlgn="ctr"/>
                      <a:r>
                        <a:rPr lang="es-CO" sz="1100" u="none" strike="noStrike" dirty="0">
                          <a:effectLst/>
                        </a:rPr>
                        <a:t>ENERO</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1.727.462.124 </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8707343"/>
                  </a:ext>
                </a:extLst>
              </a:tr>
              <a:tr h="173173">
                <a:tc>
                  <a:txBody>
                    <a:bodyPr/>
                    <a:lstStyle/>
                    <a:p>
                      <a:pPr algn="ctr" fontAlgn="ctr"/>
                      <a:r>
                        <a:rPr lang="es-CO" sz="1100" u="none" strike="noStrike" dirty="0">
                          <a:effectLst/>
                        </a:rPr>
                        <a:t>FEBRERO</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65.309.607.848 </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64789047"/>
                  </a:ext>
                </a:extLst>
              </a:tr>
              <a:tr h="173173">
                <a:tc>
                  <a:txBody>
                    <a:bodyPr/>
                    <a:lstStyle/>
                    <a:p>
                      <a:pPr algn="ctr" fontAlgn="ctr"/>
                      <a:r>
                        <a:rPr lang="es-CO" sz="1100" u="none" strike="noStrike">
                          <a:effectLst/>
                        </a:rPr>
                        <a:t>MARZO</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57.702.000.104 </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561900589"/>
                  </a:ext>
                </a:extLst>
              </a:tr>
              <a:tr h="173173">
                <a:tc>
                  <a:txBody>
                    <a:bodyPr/>
                    <a:lstStyle/>
                    <a:p>
                      <a:pPr algn="ctr" fontAlgn="ctr"/>
                      <a:r>
                        <a:rPr lang="es-CO" sz="1100" u="none" strike="noStrike">
                          <a:effectLst/>
                        </a:rPr>
                        <a:t>ABRIL</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60.988.707.616 </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225879488"/>
                  </a:ext>
                </a:extLst>
              </a:tr>
              <a:tr h="173173">
                <a:tc>
                  <a:txBody>
                    <a:bodyPr/>
                    <a:lstStyle/>
                    <a:p>
                      <a:pPr algn="ctr" fontAlgn="ctr"/>
                      <a:r>
                        <a:rPr lang="es-CO" sz="1100" u="none" strike="noStrike">
                          <a:effectLst/>
                        </a:rPr>
                        <a:t>MAYO</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33.295.552.348 </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59868450"/>
                  </a:ext>
                </a:extLst>
              </a:tr>
              <a:tr h="173173">
                <a:tc>
                  <a:txBody>
                    <a:bodyPr/>
                    <a:lstStyle/>
                    <a:p>
                      <a:pPr algn="ctr" fontAlgn="ctr"/>
                      <a:r>
                        <a:rPr lang="es-CO" sz="1100" u="none" strike="noStrike">
                          <a:effectLst/>
                        </a:rPr>
                        <a:t>JUNIO</a:t>
                      </a:r>
                      <a:endParaRPr lang="es-CO"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71.798.192.437 </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432189131"/>
                  </a:ext>
                </a:extLst>
              </a:tr>
              <a:tr h="173173">
                <a:tc>
                  <a:txBody>
                    <a:bodyPr/>
                    <a:lstStyle/>
                    <a:p>
                      <a:pPr algn="ctr" fontAlgn="ctr"/>
                      <a:r>
                        <a:rPr lang="es-CO" sz="1100" u="none" strike="noStrike" dirty="0">
                          <a:effectLst/>
                        </a:rPr>
                        <a:t>JULIO</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104.034.073.870 </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0589576"/>
                  </a:ext>
                </a:extLst>
              </a:tr>
              <a:tr h="173173">
                <a:tc>
                  <a:txBody>
                    <a:bodyPr/>
                    <a:lstStyle/>
                    <a:p>
                      <a:pPr algn="ctr" fontAlgn="ctr"/>
                      <a:r>
                        <a:rPr lang="es-CO" sz="1100" u="none" strike="noStrike" dirty="0">
                          <a:effectLst/>
                        </a:rPr>
                        <a:t>AGOSTO</a:t>
                      </a:r>
                      <a:endParaRPr lang="es-CO" sz="11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r>
                        <a:rPr lang="es-CO" sz="1100" u="none" strike="noStrike" dirty="0">
                          <a:effectLst/>
                        </a:rPr>
                        <a:t>90.854.420.958 </a:t>
                      </a:r>
                      <a:endParaRPr lang="es-CO"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961949270"/>
                  </a:ext>
                </a:extLst>
              </a:tr>
              <a:tr h="210178">
                <a:tc>
                  <a:txBody>
                    <a:bodyPr/>
                    <a:lstStyle/>
                    <a:p>
                      <a:pPr marL="0" algn="ctr" defTabSz="914400" rtl="0" eaLnBrk="1" fontAlgn="ctr" latinLnBrk="0" hangingPunct="1"/>
                      <a:r>
                        <a:rPr lang="es-ES" sz="1100" u="none" strike="noStrike" kern="1200" dirty="0">
                          <a:solidFill>
                            <a:schemeClr val="dk1"/>
                          </a:solidFill>
                          <a:effectLst/>
                        </a:rPr>
                        <a:t>SEPTIEMBRE</a:t>
                      </a:r>
                      <a:endParaRPr lang="es-CO" sz="11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s-ES" sz="1100" u="none" strike="noStrike" kern="1200" dirty="0">
                          <a:solidFill>
                            <a:schemeClr val="dk1"/>
                          </a:solidFill>
                          <a:effectLst/>
                        </a:rPr>
                        <a:t>244.182.197.521</a:t>
                      </a:r>
                      <a:endParaRPr lang="es-CO"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2211052795"/>
                  </a:ext>
                </a:extLst>
              </a:tr>
              <a:tr h="173173">
                <a:tc>
                  <a:txBody>
                    <a:bodyPr/>
                    <a:lstStyle/>
                    <a:p>
                      <a:pPr marL="0" algn="ctr" defTabSz="914400" rtl="0" eaLnBrk="1" fontAlgn="ctr" latinLnBrk="0" hangingPunct="1"/>
                      <a:r>
                        <a:rPr lang="es-ES" sz="1100" u="none" strike="noStrike" kern="1200" dirty="0">
                          <a:solidFill>
                            <a:schemeClr val="dk1"/>
                          </a:solidFill>
                          <a:effectLst/>
                          <a:latin typeface="+mn-lt"/>
                          <a:ea typeface="+mn-ea"/>
                          <a:cs typeface="+mn-cs"/>
                        </a:rPr>
                        <a:t>OCTUBRE</a:t>
                      </a:r>
                      <a:endParaRPr lang="es-CO" sz="1100" u="none" strike="noStrike" kern="1200" dirty="0">
                        <a:solidFill>
                          <a:schemeClr val="dk1"/>
                        </a:solidFill>
                        <a:effectLst/>
                        <a:latin typeface="+mn-lt"/>
                        <a:ea typeface="+mn-ea"/>
                        <a:cs typeface="+mn-cs"/>
                      </a:endParaRPr>
                    </a:p>
                  </a:txBody>
                  <a:tcPr marL="9525" marR="9525" marT="9525" marB="0" anchor="ctr"/>
                </a:tc>
                <a:tc>
                  <a:txBody>
                    <a:bodyPr/>
                    <a:lstStyle/>
                    <a:p>
                      <a:pPr marL="0" algn="ctr" defTabSz="914400" rtl="0" eaLnBrk="1" fontAlgn="ctr" latinLnBrk="0" hangingPunct="1"/>
                      <a:r>
                        <a:rPr lang="es-ES" sz="1100" u="none" strike="noStrike" kern="1200" dirty="0">
                          <a:solidFill>
                            <a:schemeClr val="dk1"/>
                          </a:solidFill>
                          <a:effectLst/>
                          <a:latin typeface="+mn-lt"/>
                          <a:ea typeface="+mn-ea"/>
                          <a:cs typeface="+mn-cs"/>
                        </a:rPr>
                        <a:t>174.663.384.368,67</a:t>
                      </a:r>
                      <a:endParaRPr lang="es-CO" sz="1100" u="none" strike="noStrike" kern="1200" dirty="0">
                        <a:solidFill>
                          <a:schemeClr val="dk1"/>
                        </a:solidFill>
                        <a:effectLst/>
                        <a:latin typeface="+mn-lt"/>
                        <a:ea typeface="+mn-ea"/>
                        <a:cs typeface="+mn-cs"/>
                      </a:endParaRPr>
                    </a:p>
                  </a:txBody>
                  <a:tcPr marL="9525" marR="9525" marT="9525" marB="0" anchor="ctr"/>
                </a:tc>
                <a:extLst>
                  <a:ext uri="{0D108BD9-81ED-4DB2-BD59-A6C34878D82A}">
                    <a16:rowId xmlns:a16="http://schemas.microsoft.com/office/drawing/2014/main" val="782416970"/>
                  </a:ext>
                </a:extLst>
              </a:tr>
              <a:tr h="173173">
                <a:tc>
                  <a:txBody>
                    <a:bodyPr/>
                    <a:lstStyle/>
                    <a:p>
                      <a:pPr marL="0" algn="ctr" defTabSz="914400" rtl="0" eaLnBrk="1" fontAlgn="ctr" latinLnBrk="0" hangingPunct="1"/>
                      <a:r>
                        <a:rPr lang="es-ES" sz="1100" u="none" strike="noStrike" kern="1200" dirty="0">
                          <a:solidFill>
                            <a:schemeClr val="dk1"/>
                          </a:solidFill>
                          <a:effectLst/>
                          <a:latin typeface="+mn-lt"/>
                          <a:ea typeface="+mn-ea"/>
                          <a:cs typeface="+mn-cs"/>
                        </a:rPr>
                        <a:t>NOVIEMBRE</a:t>
                      </a:r>
                      <a:endParaRPr lang="es-CO" sz="1100" u="none" strike="noStrike" kern="1200" dirty="0">
                        <a:solidFill>
                          <a:schemeClr val="dk1"/>
                        </a:solidFill>
                        <a:effectLst/>
                        <a:latin typeface="+mn-lt"/>
                        <a:ea typeface="+mn-ea"/>
                        <a:cs typeface="+mn-cs"/>
                      </a:endParaRPr>
                    </a:p>
                  </a:txBody>
                  <a:tcPr marL="9525" marR="9525" marT="9525" marB="0" anchor="ctr"/>
                </a:tc>
                <a:tc>
                  <a:txBody>
                    <a:bodyPr/>
                    <a:lstStyle/>
                    <a:p>
                      <a:pPr algn="ctr" fontAlgn="b"/>
                      <a:r>
                        <a:rPr lang="es-CO" sz="1100" u="none" strike="noStrike" kern="1200" dirty="0">
                          <a:solidFill>
                            <a:schemeClr val="dk1"/>
                          </a:solidFill>
                          <a:effectLst/>
                          <a:latin typeface="+mn-lt"/>
                          <a:ea typeface="+mn-ea"/>
                          <a:cs typeface="+mn-cs"/>
                        </a:rPr>
                        <a:t>13.873.808.265,77 </a:t>
                      </a:r>
                    </a:p>
                  </a:txBody>
                  <a:tcPr marL="9525" marR="9525" marT="9525" marB="0" anchor="b"/>
                </a:tc>
                <a:extLst>
                  <a:ext uri="{0D108BD9-81ED-4DB2-BD59-A6C34878D82A}">
                    <a16:rowId xmlns:a16="http://schemas.microsoft.com/office/drawing/2014/main" val="3818682368"/>
                  </a:ext>
                </a:extLst>
              </a:tr>
              <a:tr h="188069">
                <a:tc>
                  <a:txBody>
                    <a:bodyPr/>
                    <a:lstStyle/>
                    <a:p>
                      <a:pPr algn="ctr" fontAlgn="ctr"/>
                      <a:r>
                        <a:rPr lang="es-CO" sz="1100" u="none" strike="noStrike" dirty="0">
                          <a:solidFill>
                            <a:schemeClr val="bg1"/>
                          </a:solidFill>
                          <a:effectLst/>
                        </a:rPr>
                        <a:t>TOTAL</a:t>
                      </a:r>
                      <a:endParaRPr lang="es-CO" sz="1100" b="0" i="0" u="none" strike="noStrike" dirty="0">
                        <a:solidFill>
                          <a:schemeClr val="bg1"/>
                        </a:solidFill>
                        <a:effectLst/>
                        <a:latin typeface="Calibri" panose="020F0502020204030204" pitchFamily="34" charset="0"/>
                      </a:endParaRPr>
                    </a:p>
                  </a:txBody>
                  <a:tcPr marL="9525" marR="9525" marT="9525" marB="0" anchor="ctr">
                    <a:solidFill>
                      <a:srgbClr val="C49E41"/>
                    </a:solidFill>
                  </a:tcPr>
                </a:tc>
                <a:tc>
                  <a:txBody>
                    <a:bodyPr/>
                    <a:lstStyle/>
                    <a:p>
                      <a:pPr algn="ctr" rtl="0" fontAlgn="b"/>
                      <a:r>
                        <a:rPr lang="es-CO" sz="1200" b="1" i="0" u="none" strike="noStrike" dirty="0">
                          <a:solidFill>
                            <a:schemeClr val="bg1"/>
                          </a:solidFill>
                          <a:effectLst/>
                          <a:latin typeface="Helvetica" panose="020B0604020202020204" pitchFamily="34" charset="0"/>
                        </a:rPr>
                        <a:t>918.560.558.218,44</a:t>
                      </a:r>
                    </a:p>
                  </a:txBody>
                  <a:tcPr marL="9525" marR="9525" marT="9525" marB="0" anchor="ctr">
                    <a:solidFill>
                      <a:srgbClr val="C49E41"/>
                    </a:solidFill>
                  </a:tcPr>
                </a:tc>
                <a:extLst>
                  <a:ext uri="{0D108BD9-81ED-4DB2-BD59-A6C34878D82A}">
                    <a16:rowId xmlns:a16="http://schemas.microsoft.com/office/drawing/2014/main" val="894149919"/>
                  </a:ext>
                </a:extLst>
              </a:tr>
            </a:tbl>
          </a:graphicData>
        </a:graphic>
      </p:graphicFrame>
      <p:graphicFrame>
        <p:nvGraphicFramePr>
          <p:cNvPr id="7" name="Tabla 6">
            <a:extLst>
              <a:ext uri="{FF2B5EF4-FFF2-40B4-BE49-F238E27FC236}">
                <a16:creationId xmlns:a16="http://schemas.microsoft.com/office/drawing/2014/main" id="{DA0A2AFE-6385-D50D-EDE1-E32539B9750A}"/>
              </a:ext>
            </a:extLst>
          </p:cNvPr>
          <p:cNvGraphicFramePr>
            <a:graphicFrameLocks noGrp="1"/>
          </p:cNvGraphicFramePr>
          <p:nvPr/>
        </p:nvGraphicFramePr>
        <p:xfrm>
          <a:off x="923003" y="4324284"/>
          <a:ext cx="3302767" cy="2321702"/>
        </p:xfrm>
        <a:graphic>
          <a:graphicData uri="http://schemas.openxmlformats.org/drawingml/2006/table">
            <a:tbl>
              <a:tblPr firstRow="1" lastRow="1" bandRow="1">
                <a:tableStyleId>{EB9631B5-78F2-41C9-869B-9F39066F8104}</a:tableStyleId>
              </a:tblPr>
              <a:tblGrid>
                <a:gridCol w="1450663">
                  <a:extLst>
                    <a:ext uri="{9D8B030D-6E8A-4147-A177-3AD203B41FA5}">
                      <a16:colId xmlns:a16="http://schemas.microsoft.com/office/drawing/2014/main" val="1062987064"/>
                    </a:ext>
                  </a:extLst>
                </a:gridCol>
                <a:gridCol w="1852104">
                  <a:extLst>
                    <a:ext uri="{9D8B030D-6E8A-4147-A177-3AD203B41FA5}">
                      <a16:colId xmlns:a16="http://schemas.microsoft.com/office/drawing/2014/main" val="3149299646"/>
                    </a:ext>
                  </a:extLst>
                </a:gridCol>
              </a:tblGrid>
              <a:tr h="195722">
                <a:tc>
                  <a:txBody>
                    <a:bodyPr/>
                    <a:lstStyle/>
                    <a:p>
                      <a:pPr marL="0" algn="ctr" defTabSz="914400" rtl="0" eaLnBrk="1" fontAlgn="b" latinLnBrk="0" hangingPunct="1"/>
                      <a:r>
                        <a:rPr lang="es-CO" sz="1100" b="1" u="none" strike="noStrike" kern="1200" dirty="0">
                          <a:solidFill>
                            <a:schemeClr val="lt1"/>
                          </a:solidFill>
                          <a:effectLst/>
                        </a:rPr>
                        <a:t>MES</a:t>
                      </a:r>
                      <a:endParaRPr lang="es-CO" sz="1100" b="1" u="none" strike="noStrike" kern="1200" dirty="0">
                        <a:solidFill>
                          <a:schemeClr val="lt1"/>
                        </a:solidFill>
                        <a:effectLst/>
                        <a:latin typeface="+mn-lt"/>
                        <a:ea typeface="+mn-ea"/>
                        <a:cs typeface="+mn-cs"/>
                      </a:endParaRPr>
                    </a:p>
                  </a:txBody>
                  <a:tcPr marL="9525" marR="9525" marT="9525" marB="0" anchor="ctr">
                    <a:solidFill>
                      <a:srgbClr val="C49E41"/>
                    </a:solidFill>
                  </a:tcPr>
                </a:tc>
                <a:tc>
                  <a:txBody>
                    <a:bodyPr/>
                    <a:lstStyle/>
                    <a:p>
                      <a:pPr marL="0" algn="ctr" defTabSz="914400" rtl="0" eaLnBrk="1" fontAlgn="b" latinLnBrk="0" hangingPunct="1"/>
                      <a:r>
                        <a:rPr lang="es-CO" sz="1100" b="1" u="none" strike="noStrike" kern="1200" dirty="0">
                          <a:solidFill>
                            <a:schemeClr val="lt1"/>
                          </a:solidFill>
                          <a:effectLst/>
                        </a:rPr>
                        <a:t>VALOR REGISTRADO</a:t>
                      </a:r>
                      <a:endParaRPr lang="es-CO" sz="1100" b="1" u="none" strike="noStrike" kern="1200" dirty="0">
                        <a:solidFill>
                          <a:schemeClr val="lt1"/>
                        </a:solidFill>
                        <a:effectLst/>
                        <a:latin typeface="+mn-lt"/>
                        <a:ea typeface="+mn-ea"/>
                        <a:cs typeface="+mn-cs"/>
                      </a:endParaRPr>
                    </a:p>
                  </a:txBody>
                  <a:tcPr marL="9525" marR="9525" marT="9525" marB="0" anchor="ctr">
                    <a:solidFill>
                      <a:srgbClr val="C49E41"/>
                    </a:solidFill>
                  </a:tcPr>
                </a:tc>
                <a:extLst>
                  <a:ext uri="{0D108BD9-81ED-4DB2-BD59-A6C34878D82A}">
                    <a16:rowId xmlns:a16="http://schemas.microsoft.com/office/drawing/2014/main" val="1126827049"/>
                  </a:ext>
                </a:extLst>
              </a:tr>
              <a:tr h="174210">
                <a:tc>
                  <a:txBody>
                    <a:bodyPr/>
                    <a:lstStyle/>
                    <a:p>
                      <a:pPr marL="0" algn="ctr" defTabSz="914400" rtl="0" eaLnBrk="1" fontAlgn="b" latinLnBrk="0" hangingPunct="1"/>
                      <a:r>
                        <a:rPr lang="es-CO" sz="1100" b="0" u="none" strike="noStrike" kern="1200" dirty="0">
                          <a:solidFill>
                            <a:schemeClr val="tx1"/>
                          </a:solidFill>
                          <a:effectLst/>
                        </a:rPr>
                        <a:t>ENERO</a:t>
                      </a:r>
                      <a:endParaRPr lang="es-CO" sz="11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272.721.929.170,95</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540164534"/>
                  </a:ext>
                </a:extLst>
              </a:tr>
              <a:tr h="174210">
                <a:tc>
                  <a:txBody>
                    <a:bodyPr/>
                    <a:lstStyle/>
                    <a:p>
                      <a:pPr marL="0" algn="ctr" defTabSz="914400" rtl="0" eaLnBrk="1" fontAlgn="b" latinLnBrk="0" hangingPunct="1"/>
                      <a:r>
                        <a:rPr lang="es-CO" sz="1100" b="0" u="none" strike="noStrike" kern="1200" dirty="0">
                          <a:solidFill>
                            <a:schemeClr val="tx1"/>
                          </a:solidFill>
                          <a:effectLst/>
                        </a:rPr>
                        <a:t>FEBRERO</a:t>
                      </a:r>
                      <a:endParaRPr lang="es-CO" sz="11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353.319.172.200,26</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434290045"/>
                  </a:ext>
                </a:extLst>
              </a:tr>
              <a:tr h="174210">
                <a:tc>
                  <a:txBody>
                    <a:bodyPr/>
                    <a:lstStyle/>
                    <a:p>
                      <a:pPr marL="0" algn="ctr" defTabSz="914400" rtl="0" eaLnBrk="1" fontAlgn="b" latinLnBrk="0" hangingPunct="1"/>
                      <a:r>
                        <a:rPr lang="es-CO" sz="1100" b="0" u="none" strike="noStrike" kern="1200" dirty="0">
                          <a:solidFill>
                            <a:schemeClr val="tx1"/>
                          </a:solidFill>
                          <a:effectLst/>
                        </a:rPr>
                        <a:t>MARZO</a:t>
                      </a:r>
                      <a:endParaRPr lang="es-CO" sz="11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8.277.327.422,87</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82957157"/>
                  </a:ext>
                </a:extLst>
              </a:tr>
              <a:tr h="174210">
                <a:tc>
                  <a:txBody>
                    <a:bodyPr/>
                    <a:lstStyle/>
                    <a:p>
                      <a:pPr marL="0" algn="ctr" defTabSz="914400" rtl="0" eaLnBrk="1" fontAlgn="b" latinLnBrk="0" hangingPunct="1"/>
                      <a:r>
                        <a:rPr lang="es-CO" sz="1100" b="0" u="none" strike="noStrike" kern="1200" dirty="0">
                          <a:solidFill>
                            <a:schemeClr val="tx1"/>
                          </a:solidFill>
                          <a:effectLst/>
                        </a:rPr>
                        <a:t>ABRIL</a:t>
                      </a:r>
                      <a:endParaRPr lang="es-CO" sz="11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41.651.416.423,57</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3236390334"/>
                  </a:ext>
                </a:extLst>
              </a:tr>
              <a:tr h="174210">
                <a:tc>
                  <a:txBody>
                    <a:bodyPr/>
                    <a:lstStyle/>
                    <a:p>
                      <a:pPr marL="0" algn="ctr" defTabSz="914400" rtl="0" eaLnBrk="1" fontAlgn="b" latinLnBrk="0" hangingPunct="1"/>
                      <a:r>
                        <a:rPr lang="es-CO" sz="1100" b="0" u="none" strike="noStrike" kern="1200">
                          <a:solidFill>
                            <a:schemeClr val="tx1"/>
                          </a:solidFill>
                          <a:effectLst/>
                        </a:rPr>
                        <a:t>MAYO</a:t>
                      </a:r>
                      <a:endParaRPr lang="es-CO" sz="1100" b="0" u="none" strike="noStrike" kern="120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2.720.712.274,60</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1249363301"/>
                  </a:ext>
                </a:extLst>
              </a:tr>
              <a:tr h="174210">
                <a:tc>
                  <a:txBody>
                    <a:bodyPr/>
                    <a:lstStyle/>
                    <a:p>
                      <a:pPr marL="0" algn="ctr" defTabSz="914400" rtl="0" eaLnBrk="1" fontAlgn="b" latinLnBrk="0" hangingPunct="1"/>
                      <a:r>
                        <a:rPr lang="es-CO" sz="1100" b="0" u="none" strike="noStrike" kern="1200">
                          <a:solidFill>
                            <a:schemeClr val="tx1"/>
                          </a:solidFill>
                          <a:effectLst/>
                        </a:rPr>
                        <a:t>JUNIO</a:t>
                      </a:r>
                      <a:endParaRPr lang="es-CO" sz="1100" b="0" u="none" strike="noStrike" kern="120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94.462.552.447,59</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930568009"/>
                  </a:ext>
                </a:extLst>
              </a:tr>
              <a:tr h="174210">
                <a:tc>
                  <a:txBody>
                    <a:bodyPr/>
                    <a:lstStyle/>
                    <a:p>
                      <a:pPr marL="0" algn="ctr" defTabSz="914400" rtl="0" eaLnBrk="1" fontAlgn="b" latinLnBrk="0" hangingPunct="1"/>
                      <a:r>
                        <a:rPr lang="es-CO" sz="1100" b="0" u="none" strike="noStrike" kern="1200">
                          <a:solidFill>
                            <a:schemeClr val="tx1"/>
                          </a:solidFill>
                          <a:effectLst/>
                        </a:rPr>
                        <a:t>JULIO</a:t>
                      </a:r>
                      <a:endParaRPr lang="es-CO" sz="1100" b="0" u="none" strike="noStrike" kern="120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118.588.600.068,43</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686927222"/>
                  </a:ext>
                </a:extLst>
              </a:tr>
              <a:tr h="174210">
                <a:tc>
                  <a:txBody>
                    <a:bodyPr/>
                    <a:lstStyle/>
                    <a:p>
                      <a:pPr marL="0" algn="ctr" defTabSz="914400" rtl="0" eaLnBrk="1" fontAlgn="b" latinLnBrk="0" hangingPunct="1"/>
                      <a:r>
                        <a:rPr lang="es-CO" sz="1100" b="0" u="none" strike="noStrike" kern="1200">
                          <a:solidFill>
                            <a:schemeClr val="tx1"/>
                          </a:solidFill>
                          <a:effectLst/>
                        </a:rPr>
                        <a:t>AGOSTO</a:t>
                      </a:r>
                      <a:endParaRPr lang="es-CO" sz="1100" b="0" u="none" strike="noStrike" kern="120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352.530.198.113,61</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852976109"/>
                  </a:ext>
                </a:extLst>
              </a:tr>
              <a:tr h="174210">
                <a:tc>
                  <a:txBody>
                    <a:bodyPr/>
                    <a:lstStyle/>
                    <a:p>
                      <a:pPr marL="0" algn="ctr" defTabSz="914400" rtl="0" eaLnBrk="1" fontAlgn="b" latinLnBrk="0" hangingPunct="1"/>
                      <a:r>
                        <a:rPr lang="es-CO" sz="1100" b="0" u="none" strike="noStrike" kern="1200">
                          <a:solidFill>
                            <a:schemeClr val="tx1"/>
                          </a:solidFill>
                          <a:effectLst/>
                        </a:rPr>
                        <a:t>SEPTIEMBRE</a:t>
                      </a:r>
                      <a:endParaRPr lang="es-CO" sz="1100" b="0" u="none" strike="noStrike" kern="120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54.867.069.621,87</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3106835883"/>
                  </a:ext>
                </a:extLst>
              </a:tr>
              <a:tr h="174210">
                <a:tc>
                  <a:txBody>
                    <a:bodyPr/>
                    <a:lstStyle/>
                    <a:p>
                      <a:pPr marL="0" algn="ctr" defTabSz="914400" rtl="0" eaLnBrk="1" fontAlgn="b" latinLnBrk="0" hangingPunct="1"/>
                      <a:r>
                        <a:rPr lang="es-CO" sz="1100" b="0" u="none" strike="noStrike" kern="1200" dirty="0">
                          <a:solidFill>
                            <a:schemeClr val="tx1"/>
                          </a:solidFill>
                          <a:effectLst/>
                        </a:rPr>
                        <a:t>OCTUBRE</a:t>
                      </a:r>
                      <a:endParaRPr lang="es-CO" sz="1100" b="0" u="none" strike="noStrike" kern="1200" dirty="0">
                        <a:solidFill>
                          <a:schemeClr val="tx1"/>
                        </a:solidFill>
                        <a:effectLst/>
                        <a:latin typeface="+mn-lt"/>
                        <a:ea typeface="+mn-ea"/>
                        <a:cs typeface="+mn-cs"/>
                      </a:endParaRPr>
                    </a:p>
                  </a:txBody>
                  <a:tcPr marL="9525" marR="9525" marT="9525" marB="0" anchor="ctr"/>
                </a:tc>
                <a:tc>
                  <a:txBody>
                    <a:bodyPr/>
                    <a:lstStyle/>
                    <a:p>
                      <a:pPr marL="0" algn="ctr" defTabSz="914400" rtl="0" eaLnBrk="1" fontAlgn="b" latinLnBrk="0" hangingPunct="1"/>
                      <a:r>
                        <a:rPr lang="es-CO" sz="1100" b="0" u="none" strike="noStrike" kern="1200" dirty="0">
                          <a:solidFill>
                            <a:schemeClr val="tx1"/>
                          </a:solidFill>
                          <a:effectLst/>
                        </a:rPr>
                        <a:t>8.742.045.418,51</a:t>
                      </a:r>
                      <a:endParaRPr lang="es-CO" sz="1100" b="0" u="none" strike="noStrike" kern="1200" dirty="0">
                        <a:solidFill>
                          <a:schemeClr val="tx1"/>
                        </a:solidFill>
                        <a:effectLst/>
                        <a:latin typeface="+mn-lt"/>
                        <a:ea typeface="+mn-ea"/>
                        <a:cs typeface="+mn-cs"/>
                      </a:endParaRPr>
                    </a:p>
                  </a:txBody>
                  <a:tcPr marL="9525" marR="9525" marT="9525" marB="0" anchor="ctr"/>
                </a:tc>
                <a:extLst>
                  <a:ext uri="{0D108BD9-81ED-4DB2-BD59-A6C34878D82A}">
                    <a16:rowId xmlns:a16="http://schemas.microsoft.com/office/drawing/2014/main" val="3101387147"/>
                  </a:ext>
                </a:extLst>
              </a:tr>
              <a:tr h="174210">
                <a:tc>
                  <a:txBody>
                    <a:bodyPr/>
                    <a:lstStyle/>
                    <a:p>
                      <a:pPr marL="0" algn="ctr" defTabSz="914400" rtl="0" eaLnBrk="1" fontAlgn="b" latinLnBrk="0" hangingPunct="1"/>
                      <a:r>
                        <a:rPr lang="es-ES" sz="1100" b="0" u="none" strike="noStrike" kern="1200" dirty="0">
                          <a:solidFill>
                            <a:schemeClr val="tx1"/>
                          </a:solidFill>
                          <a:effectLst/>
                          <a:latin typeface="+mn-lt"/>
                          <a:ea typeface="+mn-ea"/>
                          <a:cs typeface="+mn-cs"/>
                        </a:rPr>
                        <a:t>NOVIEMBRE</a:t>
                      </a:r>
                      <a:endParaRPr lang="es-CO" sz="1100" b="0" u="none" strike="noStrike" kern="1200" dirty="0">
                        <a:solidFill>
                          <a:schemeClr val="tx1"/>
                        </a:solidFill>
                        <a:effectLst/>
                        <a:latin typeface="+mn-lt"/>
                        <a:ea typeface="+mn-ea"/>
                        <a:cs typeface="+mn-cs"/>
                      </a:endParaRPr>
                    </a:p>
                  </a:txBody>
                  <a:tcPr marL="9525" marR="9525" marT="9525" marB="0" anchor="ctr"/>
                </a:tc>
                <a:tc>
                  <a:txBody>
                    <a:bodyPr/>
                    <a:lstStyle/>
                    <a:p>
                      <a:pPr algn="l" fontAlgn="b"/>
                      <a:r>
                        <a:rPr lang="es-CO" sz="1100" b="0" i="0" u="none" strike="noStrike" dirty="0">
                          <a:solidFill>
                            <a:srgbClr val="000000"/>
                          </a:solidFill>
                          <a:effectLst/>
                          <a:latin typeface="Calibri" panose="020F0502020204030204" pitchFamily="34" charset="0"/>
                        </a:rPr>
                        <a:t>           </a:t>
                      </a:r>
                      <a:r>
                        <a:rPr lang="es-CO" sz="1100" b="0" u="none" strike="noStrike" kern="1200" dirty="0">
                          <a:solidFill>
                            <a:schemeClr val="tx1"/>
                          </a:solidFill>
                          <a:effectLst/>
                          <a:latin typeface="+mn-lt"/>
                          <a:ea typeface="+mn-ea"/>
                          <a:cs typeface="+mn-cs"/>
                        </a:rPr>
                        <a:t>9.809.391.026,66 </a:t>
                      </a:r>
                    </a:p>
                  </a:txBody>
                  <a:tcPr marL="9525" marR="9525" marT="9525" marB="0" anchor="b"/>
                </a:tc>
                <a:extLst>
                  <a:ext uri="{0D108BD9-81ED-4DB2-BD59-A6C34878D82A}">
                    <a16:rowId xmlns:a16="http://schemas.microsoft.com/office/drawing/2014/main" val="670582761"/>
                  </a:ext>
                </a:extLst>
              </a:tr>
              <a:tr h="174210">
                <a:tc>
                  <a:txBody>
                    <a:bodyPr/>
                    <a:lstStyle/>
                    <a:p>
                      <a:pPr marL="0" algn="ctr" defTabSz="914400" rtl="0" eaLnBrk="1" fontAlgn="b" latinLnBrk="0" hangingPunct="1"/>
                      <a:r>
                        <a:rPr lang="es-CO" sz="1100" b="1" u="none" strike="noStrike" kern="1200" dirty="0">
                          <a:solidFill>
                            <a:schemeClr val="lt1"/>
                          </a:solidFill>
                          <a:effectLst/>
                        </a:rPr>
                        <a:t>TOTAL</a:t>
                      </a:r>
                      <a:endParaRPr lang="es-CO" sz="1100" b="1" u="none" strike="noStrike" kern="1200" dirty="0">
                        <a:solidFill>
                          <a:schemeClr val="lt1"/>
                        </a:solidFill>
                        <a:effectLst/>
                        <a:latin typeface="+mn-lt"/>
                        <a:ea typeface="+mn-ea"/>
                        <a:cs typeface="+mn-cs"/>
                      </a:endParaRPr>
                    </a:p>
                  </a:txBody>
                  <a:tcPr marL="9525" marR="9525" marT="9525" marB="0" anchor="ctr">
                    <a:solidFill>
                      <a:srgbClr val="C49E41"/>
                    </a:solidFill>
                  </a:tcPr>
                </a:tc>
                <a:tc>
                  <a:txBody>
                    <a:bodyPr/>
                    <a:lstStyle/>
                    <a:p>
                      <a:pPr marL="0" algn="ctr" defTabSz="914400" rtl="0" eaLnBrk="1" fontAlgn="b" latinLnBrk="0" hangingPunct="1"/>
                      <a:r>
                        <a:rPr lang="es-CO" sz="1100" b="1" u="none" strike="noStrike" kern="1200" dirty="0">
                          <a:solidFill>
                            <a:schemeClr val="lt1"/>
                          </a:solidFill>
                          <a:effectLst/>
                        </a:rPr>
                        <a:t>1.317.681.486.704,92</a:t>
                      </a:r>
                      <a:endParaRPr lang="es-CO" sz="1100" b="1" u="none" strike="noStrike" kern="1200" dirty="0">
                        <a:solidFill>
                          <a:schemeClr val="lt1"/>
                        </a:solidFill>
                        <a:effectLst/>
                        <a:latin typeface="+mn-lt"/>
                        <a:ea typeface="+mn-ea"/>
                        <a:cs typeface="+mn-cs"/>
                      </a:endParaRPr>
                    </a:p>
                  </a:txBody>
                  <a:tcPr marL="9525" marR="9525" marT="9525" marB="0" anchor="ctr">
                    <a:solidFill>
                      <a:srgbClr val="C49E41"/>
                    </a:solidFill>
                  </a:tcPr>
                </a:tc>
                <a:extLst>
                  <a:ext uri="{0D108BD9-81ED-4DB2-BD59-A6C34878D82A}">
                    <a16:rowId xmlns:a16="http://schemas.microsoft.com/office/drawing/2014/main" val="41071024"/>
                  </a:ext>
                </a:extLst>
              </a:tr>
            </a:tbl>
          </a:graphicData>
        </a:graphic>
      </p:graphicFrame>
    </p:spTree>
    <p:extLst>
      <p:ext uri="{BB962C8B-B14F-4D97-AF65-F5344CB8AC3E}">
        <p14:creationId xmlns:p14="http://schemas.microsoft.com/office/powerpoint/2010/main" val="16544056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Helvetica"/>
              </a:rPr>
              <a:t>Ejecución presupuestal Vigencia fiscal 2023</a:t>
            </a:r>
          </a:p>
        </p:txBody>
      </p:sp>
      <p:sp>
        <p:nvSpPr>
          <p:cNvPr id="3" name="CuadroTexto 2">
            <a:extLst>
              <a:ext uri="{FF2B5EF4-FFF2-40B4-BE49-F238E27FC236}">
                <a16:creationId xmlns:a16="http://schemas.microsoft.com/office/drawing/2014/main" id="{E03F41FA-0EBF-CAFB-88CE-60392D2AA6E6}"/>
              </a:ext>
            </a:extLst>
          </p:cNvPr>
          <p:cNvSpPr txBox="1"/>
          <p:nvPr/>
        </p:nvSpPr>
        <p:spPr>
          <a:xfrm>
            <a:off x="259368" y="6123408"/>
            <a:ext cx="4892783" cy="307777"/>
          </a:xfrm>
          <a:prstGeom prst="rect">
            <a:avLst/>
          </a:prstGeom>
          <a:noFill/>
        </p:spPr>
        <p:txBody>
          <a:bodyPr wrap="square" lIns="91440" tIns="45720" rIns="91440" bIns="45720" anchor="t">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ea"/>
                <a:cs typeface="+mn-cs"/>
              </a:rPr>
              <a:t>Apropiación bloqueada en transferencias $ 13.430 millones</a:t>
            </a:r>
            <a:endParaRPr kumimoji="0" lang="es-CO" sz="14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444804" y="941363"/>
            <a:ext cx="3075223"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6" name="Tabla 5">
            <a:extLst>
              <a:ext uri="{FF2B5EF4-FFF2-40B4-BE49-F238E27FC236}">
                <a16:creationId xmlns:a16="http://schemas.microsoft.com/office/drawing/2014/main" id="{9D316E12-07CA-6DF0-4521-31D7473F9205}"/>
              </a:ext>
            </a:extLst>
          </p:cNvPr>
          <p:cNvGraphicFramePr>
            <a:graphicFrameLocks noGrp="1"/>
          </p:cNvGraphicFramePr>
          <p:nvPr/>
        </p:nvGraphicFramePr>
        <p:xfrm>
          <a:off x="259368" y="1365991"/>
          <a:ext cx="11539055" cy="4668501"/>
        </p:xfrm>
        <a:graphic>
          <a:graphicData uri="http://schemas.openxmlformats.org/drawingml/2006/table">
            <a:tbl>
              <a:tblPr firstRow="1" lastRow="1" bandRow="1">
                <a:tableStyleId>{EB9631B5-78F2-41C9-869B-9F39066F8104}</a:tableStyleId>
              </a:tblPr>
              <a:tblGrid>
                <a:gridCol w="1445145">
                  <a:extLst>
                    <a:ext uri="{9D8B030D-6E8A-4147-A177-3AD203B41FA5}">
                      <a16:colId xmlns:a16="http://schemas.microsoft.com/office/drawing/2014/main" val="3903581219"/>
                    </a:ext>
                  </a:extLst>
                </a:gridCol>
                <a:gridCol w="1138394">
                  <a:extLst>
                    <a:ext uri="{9D8B030D-6E8A-4147-A177-3AD203B41FA5}">
                      <a16:colId xmlns:a16="http://schemas.microsoft.com/office/drawing/2014/main" val="677245939"/>
                    </a:ext>
                  </a:extLst>
                </a:gridCol>
                <a:gridCol w="1049210">
                  <a:extLst>
                    <a:ext uri="{9D8B030D-6E8A-4147-A177-3AD203B41FA5}">
                      <a16:colId xmlns:a16="http://schemas.microsoft.com/office/drawing/2014/main" val="3444784359"/>
                    </a:ext>
                  </a:extLst>
                </a:gridCol>
                <a:gridCol w="1263565">
                  <a:extLst>
                    <a:ext uri="{9D8B030D-6E8A-4147-A177-3AD203B41FA5}">
                      <a16:colId xmlns:a16="http://schemas.microsoft.com/office/drawing/2014/main" val="4124303295"/>
                    </a:ext>
                  </a:extLst>
                </a:gridCol>
                <a:gridCol w="1128183">
                  <a:extLst>
                    <a:ext uri="{9D8B030D-6E8A-4147-A177-3AD203B41FA5}">
                      <a16:colId xmlns:a16="http://schemas.microsoft.com/office/drawing/2014/main" val="3396742903"/>
                    </a:ext>
                  </a:extLst>
                </a:gridCol>
                <a:gridCol w="1128183">
                  <a:extLst>
                    <a:ext uri="{9D8B030D-6E8A-4147-A177-3AD203B41FA5}">
                      <a16:colId xmlns:a16="http://schemas.microsoft.com/office/drawing/2014/main" val="2464446036"/>
                    </a:ext>
                  </a:extLst>
                </a:gridCol>
                <a:gridCol w="1128183">
                  <a:extLst>
                    <a:ext uri="{9D8B030D-6E8A-4147-A177-3AD203B41FA5}">
                      <a16:colId xmlns:a16="http://schemas.microsoft.com/office/drawing/2014/main" val="853325909"/>
                    </a:ext>
                  </a:extLst>
                </a:gridCol>
                <a:gridCol w="1083163">
                  <a:extLst>
                    <a:ext uri="{9D8B030D-6E8A-4147-A177-3AD203B41FA5}">
                      <a16:colId xmlns:a16="http://schemas.microsoft.com/office/drawing/2014/main" val="3537043085"/>
                    </a:ext>
                  </a:extLst>
                </a:gridCol>
                <a:gridCol w="1091974">
                  <a:extLst>
                    <a:ext uri="{9D8B030D-6E8A-4147-A177-3AD203B41FA5}">
                      <a16:colId xmlns:a16="http://schemas.microsoft.com/office/drawing/2014/main" val="1238702772"/>
                    </a:ext>
                  </a:extLst>
                </a:gridCol>
                <a:gridCol w="1083055">
                  <a:extLst>
                    <a:ext uri="{9D8B030D-6E8A-4147-A177-3AD203B41FA5}">
                      <a16:colId xmlns:a16="http://schemas.microsoft.com/office/drawing/2014/main" val="4235688583"/>
                    </a:ext>
                  </a:extLst>
                </a:gridCol>
              </a:tblGrid>
              <a:tr h="565940">
                <a:tc>
                  <a:txBody>
                    <a:bodyPr/>
                    <a:lstStyle/>
                    <a:p>
                      <a:pPr algn="ctr" fontAlgn="ctr"/>
                      <a:r>
                        <a:rPr lang="es-CO" sz="1200" u="none" strike="noStrike" dirty="0">
                          <a:solidFill>
                            <a:schemeClr val="tx1"/>
                          </a:solidFill>
                          <a:effectLst/>
                        </a:rPr>
                        <a:t>Concepto</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Apropiación Vigente</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Apropiación Bloqueada</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Compromisos</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Ejecución Compromisos (%)</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Apropiación Disponible</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Obligaciones</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Ejecución Obligaciones (%)</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Pagos</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tc>
                  <a:txBody>
                    <a:bodyPr/>
                    <a:lstStyle/>
                    <a:p>
                      <a:pPr algn="ctr" fontAlgn="ctr"/>
                      <a:r>
                        <a:rPr lang="es-CO" sz="1200" u="none" strike="noStrike" dirty="0">
                          <a:solidFill>
                            <a:schemeClr val="tx1"/>
                          </a:solidFill>
                          <a:effectLst/>
                        </a:rPr>
                        <a:t>Ejecución Pagos(%)</a:t>
                      </a:r>
                      <a:endParaRPr lang="es-CO" sz="1200" b="1" i="0" u="none" strike="noStrike" dirty="0">
                        <a:solidFill>
                          <a:schemeClr val="tx1"/>
                        </a:solidFill>
                        <a:effectLst/>
                        <a:latin typeface="Calibri" panose="020F0502020204030204" pitchFamily="34" charset="0"/>
                      </a:endParaRPr>
                    </a:p>
                  </a:txBody>
                  <a:tcPr marL="0" marR="0" marT="0" marB="0" anchor="ctr">
                    <a:solidFill>
                      <a:srgbClr val="C49E41"/>
                    </a:solidFill>
                  </a:tcPr>
                </a:tc>
                <a:extLst>
                  <a:ext uri="{0D108BD9-81ED-4DB2-BD59-A6C34878D82A}">
                    <a16:rowId xmlns:a16="http://schemas.microsoft.com/office/drawing/2014/main" val="2452270453"/>
                  </a:ext>
                </a:extLst>
              </a:tr>
              <a:tr h="517981">
                <a:tc>
                  <a:txBody>
                    <a:bodyPr/>
                    <a:lstStyle/>
                    <a:p>
                      <a:pPr algn="l" rtl="0" fontAlgn="ctr"/>
                      <a:r>
                        <a:rPr lang="es-CO" sz="1200" b="1" u="none" strike="noStrike" dirty="0">
                          <a:effectLst/>
                        </a:rPr>
                        <a:t>FUNCIONAMIENTO</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444.721</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13.430</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303.202</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68%</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32.578</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263.231</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59%</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263.202</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59%</a:t>
                      </a:r>
                      <a:endParaRPr lang="es-CO"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15239935"/>
                  </a:ext>
                </a:extLst>
              </a:tr>
              <a:tr h="489202">
                <a:tc>
                  <a:txBody>
                    <a:bodyPr/>
                    <a:lstStyle/>
                    <a:p>
                      <a:pPr algn="l" rtl="0" fontAlgn="ctr"/>
                      <a:r>
                        <a:rPr lang="es-CO" sz="1200" u="none" strike="noStrike" dirty="0">
                          <a:effectLst/>
                        </a:rPr>
                        <a:t>Gastos De Personal</a:t>
                      </a:r>
                      <a:endParaRPr lang="es-CO"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es-CO" sz="1200" u="none" strike="noStrike">
                          <a:effectLst/>
                        </a:rPr>
                        <a:t>29.140</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0</a:t>
                      </a:r>
                      <a:endParaRPr lang="es-CO"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21.447</a:t>
                      </a:r>
                      <a:endParaRPr lang="es-CO"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74%</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1.065</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21.438</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74%</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21.438</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74%</a:t>
                      </a:r>
                      <a:endParaRPr lang="es-CO"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6240480"/>
                  </a:ext>
                </a:extLst>
              </a:tr>
              <a:tr h="537164">
                <a:tc>
                  <a:txBody>
                    <a:bodyPr/>
                    <a:lstStyle/>
                    <a:p>
                      <a:pPr algn="l" rtl="0" fontAlgn="ctr"/>
                      <a:r>
                        <a:rPr lang="es-ES" sz="1200" u="none" strike="noStrike" dirty="0">
                          <a:effectLst/>
                        </a:rPr>
                        <a:t>Adquisición De Bienes  Y Servicios</a:t>
                      </a:r>
                      <a:endParaRPr lang="es-ES"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es-CO" sz="1200" u="none" strike="noStrike">
                          <a:effectLst/>
                        </a:rPr>
                        <a:t>11.782</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0</a:t>
                      </a:r>
                      <a:endParaRPr lang="es-CO"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9.301</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79%</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714</a:t>
                      </a:r>
                      <a:endParaRPr lang="es-CO"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5.621</a:t>
                      </a:r>
                      <a:endParaRPr lang="es-CO"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48%</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5.591</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47%</a:t>
                      </a:r>
                      <a:endParaRPr lang="es-CO"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92121224"/>
                  </a:ext>
                </a:extLst>
              </a:tr>
              <a:tr h="350327">
                <a:tc>
                  <a:txBody>
                    <a:bodyPr/>
                    <a:lstStyle/>
                    <a:p>
                      <a:pPr algn="l" rtl="0" fontAlgn="ctr"/>
                      <a:r>
                        <a:rPr lang="es-CO" sz="1200" u="none" strike="noStrike" dirty="0">
                          <a:effectLst/>
                        </a:rPr>
                        <a:t>Transferencias Corrientes</a:t>
                      </a:r>
                      <a:endParaRPr lang="es-CO"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es-CO" sz="1200" u="none" strike="noStrike" dirty="0">
                          <a:effectLst/>
                        </a:rPr>
                        <a:t>394.626</a:t>
                      </a:r>
                      <a:endParaRPr lang="es-CO"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13.430</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266.402</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68%</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27.901</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230.122</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58%</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230.122</a:t>
                      </a:r>
                      <a:endParaRPr lang="es-CO" sz="1200" b="0"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58%</a:t>
                      </a:r>
                      <a:endParaRPr lang="es-CO" sz="12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666026285"/>
                  </a:ext>
                </a:extLst>
              </a:tr>
              <a:tr h="1050981">
                <a:tc>
                  <a:txBody>
                    <a:bodyPr/>
                    <a:lstStyle/>
                    <a:p>
                      <a:pPr algn="l" rtl="0" fontAlgn="ctr"/>
                      <a:r>
                        <a:rPr lang="es-CO" sz="1200" u="none" strike="noStrike" dirty="0">
                          <a:effectLst/>
                        </a:rPr>
                        <a:t>Gastos Por Tributos, Multas, Sanciones E Intereses De Mora</a:t>
                      </a:r>
                      <a:endParaRPr lang="es-CO" sz="1200" b="0" i="0" u="none" strike="noStrike" dirty="0">
                        <a:solidFill>
                          <a:srgbClr val="000000"/>
                        </a:solidFill>
                        <a:effectLst/>
                        <a:latin typeface="Times New Roman" panose="02020603050405020304" pitchFamily="18" charset="0"/>
                      </a:endParaRPr>
                    </a:p>
                  </a:txBody>
                  <a:tcPr marL="0" marR="0" marT="0" marB="0" anchor="ctr"/>
                </a:tc>
                <a:tc>
                  <a:txBody>
                    <a:bodyPr/>
                    <a:lstStyle/>
                    <a:p>
                      <a:pPr algn="ctr" rtl="0" fontAlgn="ctr"/>
                      <a:r>
                        <a:rPr lang="es-CO" sz="1200" u="none" strike="noStrike">
                          <a:effectLst/>
                        </a:rPr>
                        <a:t>9.173</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0</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6.051</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66%</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2.898</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6.051</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66%</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a:effectLst/>
                        </a:rPr>
                        <a:t>6.051</a:t>
                      </a:r>
                      <a:endParaRPr lang="es-CO" sz="1200" b="0" i="0" u="none" strike="noStrike">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u="none" strike="noStrike" dirty="0">
                          <a:effectLst/>
                        </a:rPr>
                        <a:t>66%</a:t>
                      </a:r>
                      <a:endParaRPr lang="es-CO" sz="12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214188239"/>
                  </a:ext>
                </a:extLst>
              </a:tr>
              <a:tr h="441241">
                <a:tc>
                  <a:txBody>
                    <a:bodyPr/>
                    <a:lstStyle/>
                    <a:p>
                      <a:pPr algn="l" rtl="0" fontAlgn="ctr"/>
                      <a:r>
                        <a:rPr lang="es-ES" sz="1200" b="1" u="none" strike="noStrike" dirty="0">
                          <a:effectLst/>
                        </a:rPr>
                        <a:t>SERVICIO DE LA DEUDA PUBLICA</a:t>
                      </a:r>
                      <a:endParaRPr lang="es-ES"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1.776</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 </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1.776</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100%</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0</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1.776</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100%</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1.776</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100%</a:t>
                      </a:r>
                      <a:endParaRPr lang="es-CO"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055486076"/>
                  </a:ext>
                </a:extLst>
              </a:tr>
              <a:tr h="335727">
                <a:tc>
                  <a:txBody>
                    <a:bodyPr/>
                    <a:lstStyle/>
                    <a:p>
                      <a:pPr algn="l" rtl="0" fontAlgn="ctr"/>
                      <a:r>
                        <a:rPr lang="es-CO" sz="1200" b="1" u="none" strike="noStrike" dirty="0">
                          <a:effectLst/>
                        </a:rPr>
                        <a:t>INVERSIÓN</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1.327.482</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0</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1.012.704</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76%</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193.989</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653.907</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49%</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653.583</a:t>
                      </a:r>
                      <a:endParaRPr lang="es-CO" sz="1200" b="1" i="0" u="none" strike="noStrike" dirty="0">
                        <a:solidFill>
                          <a:srgbClr val="000000"/>
                        </a:solidFill>
                        <a:effectLst/>
                        <a:latin typeface="Calibri" panose="020F0502020204030204" pitchFamily="34" charset="0"/>
                      </a:endParaRPr>
                    </a:p>
                  </a:txBody>
                  <a:tcPr marL="0" marR="0" marT="0" marB="0" anchor="ctr"/>
                </a:tc>
                <a:tc>
                  <a:txBody>
                    <a:bodyPr/>
                    <a:lstStyle/>
                    <a:p>
                      <a:pPr algn="ctr" rtl="0" fontAlgn="ctr"/>
                      <a:r>
                        <a:rPr lang="es-CO" sz="1200" b="1" u="none" strike="noStrike" dirty="0">
                          <a:effectLst/>
                        </a:rPr>
                        <a:t>49%</a:t>
                      </a:r>
                      <a:endParaRPr lang="es-CO" sz="1200" b="1"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01316440"/>
                  </a:ext>
                </a:extLst>
              </a:tr>
              <a:tr h="364505">
                <a:tc>
                  <a:txBody>
                    <a:bodyPr/>
                    <a:lstStyle/>
                    <a:p>
                      <a:pPr algn="ctr" rtl="0" fontAlgn="b"/>
                      <a:r>
                        <a:rPr lang="es-CO" sz="1200" u="none" strike="noStrike" dirty="0">
                          <a:effectLst/>
                        </a:rPr>
                        <a:t>TOTAL</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1.773.979</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13.430</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1.317.681</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74%</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226.566</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918.914</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52%</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918.561</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tc>
                  <a:txBody>
                    <a:bodyPr/>
                    <a:lstStyle/>
                    <a:p>
                      <a:pPr algn="ctr" rtl="0" fontAlgn="ctr"/>
                      <a:r>
                        <a:rPr lang="es-CO" sz="1200" u="none" strike="noStrike" dirty="0">
                          <a:effectLst/>
                        </a:rPr>
                        <a:t>52%</a:t>
                      </a:r>
                      <a:endParaRPr lang="es-CO" sz="1200" b="1" i="0" u="none" strike="noStrike" dirty="0">
                        <a:solidFill>
                          <a:srgbClr val="000000"/>
                        </a:solidFill>
                        <a:effectLst/>
                        <a:latin typeface="Calibri" panose="020F0502020204030204" pitchFamily="34" charset="0"/>
                      </a:endParaRPr>
                    </a:p>
                  </a:txBody>
                  <a:tcPr marL="0" marR="0" marT="0" marB="0" anchor="ctr">
                    <a:solidFill>
                      <a:srgbClr val="C49E41"/>
                    </a:solidFill>
                  </a:tcPr>
                </a:tc>
                <a:extLst>
                  <a:ext uri="{0D108BD9-81ED-4DB2-BD59-A6C34878D82A}">
                    <a16:rowId xmlns:a16="http://schemas.microsoft.com/office/drawing/2014/main" val="4016626308"/>
                  </a:ext>
                </a:extLst>
              </a:tr>
            </a:tbl>
          </a:graphicData>
        </a:graphic>
      </p:graphicFrame>
    </p:spTree>
    <p:extLst>
      <p:ext uri="{BB962C8B-B14F-4D97-AF65-F5344CB8AC3E}">
        <p14:creationId xmlns:p14="http://schemas.microsoft.com/office/powerpoint/2010/main" val="26860436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Helvetica"/>
              </a:rPr>
              <a:t>Ejecución presupuestal Vigencia fiscal 2023</a:t>
            </a:r>
            <a:endParaRPr kumimoji="0" lang="es-ES" sz="2400" b="0"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586158" y="646382"/>
            <a:ext cx="239591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6" name="Tabla 5">
            <a:extLst>
              <a:ext uri="{FF2B5EF4-FFF2-40B4-BE49-F238E27FC236}">
                <a16:creationId xmlns:a16="http://schemas.microsoft.com/office/drawing/2014/main" id="{AEEB6460-7621-88C0-1820-7CA784F5AC28}"/>
              </a:ext>
            </a:extLst>
          </p:cNvPr>
          <p:cNvGraphicFramePr>
            <a:graphicFrameLocks noGrp="1"/>
          </p:cNvGraphicFramePr>
          <p:nvPr/>
        </p:nvGraphicFramePr>
        <p:xfrm>
          <a:off x="277664" y="960120"/>
          <a:ext cx="11725263" cy="5279478"/>
        </p:xfrm>
        <a:graphic>
          <a:graphicData uri="http://schemas.openxmlformats.org/drawingml/2006/table">
            <a:tbl>
              <a:tblPr firstRow="1" bandRow="1">
                <a:tableStyleId>{EB9631B5-78F2-41C9-869B-9F39066F8104}</a:tableStyleId>
              </a:tblPr>
              <a:tblGrid>
                <a:gridCol w="1963479">
                  <a:extLst>
                    <a:ext uri="{9D8B030D-6E8A-4147-A177-3AD203B41FA5}">
                      <a16:colId xmlns:a16="http://schemas.microsoft.com/office/drawing/2014/main" val="2786974054"/>
                    </a:ext>
                  </a:extLst>
                </a:gridCol>
                <a:gridCol w="1579819">
                  <a:extLst>
                    <a:ext uri="{9D8B030D-6E8A-4147-A177-3AD203B41FA5}">
                      <a16:colId xmlns:a16="http://schemas.microsoft.com/office/drawing/2014/main" val="4238432834"/>
                    </a:ext>
                  </a:extLst>
                </a:gridCol>
                <a:gridCol w="1438273">
                  <a:extLst>
                    <a:ext uri="{9D8B030D-6E8A-4147-A177-3AD203B41FA5}">
                      <a16:colId xmlns:a16="http://schemas.microsoft.com/office/drawing/2014/main" val="2841456842"/>
                    </a:ext>
                  </a:extLst>
                </a:gridCol>
                <a:gridCol w="1438273">
                  <a:extLst>
                    <a:ext uri="{9D8B030D-6E8A-4147-A177-3AD203B41FA5}">
                      <a16:colId xmlns:a16="http://schemas.microsoft.com/office/drawing/2014/main" val="1054062758"/>
                    </a:ext>
                  </a:extLst>
                </a:gridCol>
                <a:gridCol w="1438273">
                  <a:extLst>
                    <a:ext uri="{9D8B030D-6E8A-4147-A177-3AD203B41FA5}">
                      <a16:colId xmlns:a16="http://schemas.microsoft.com/office/drawing/2014/main" val="2949200712"/>
                    </a:ext>
                  </a:extLst>
                </a:gridCol>
                <a:gridCol w="1438273">
                  <a:extLst>
                    <a:ext uri="{9D8B030D-6E8A-4147-A177-3AD203B41FA5}">
                      <a16:colId xmlns:a16="http://schemas.microsoft.com/office/drawing/2014/main" val="683207790"/>
                    </a:ext>
                  </a:extLst>
                </a:gridCol>
                <a:gridCol w="1318847">
                  <a:extLst>
                    <a:ext uri="{9D8B030D-6E8A-4147-A177-3AD203B41FA5}">
                      <a16:colId xmlns:a16="http://schemas.microsoft.com/office/drawing/2014/main" val="1120603894"/>
                    </a:ext>
                  </a:extLst>
                </a:gridCol>
                <a:gridCol w="1110026">
                  <a:extLst>
                    <a:ext uri="{9D8B030D-6E8A-4147-A177-3AD203B41FA5}">
                      <a16:colId xmlns:a16="http://schemas.microsoft.com/office/drawing/2014/main" val="3409102635"/>
                    </a:ext>
                  </a:extLst>
                </a:gridCol>
              </a:tblGrid>
              <a:tr h="302185">
                <a:tc gridSpan="8">
                  <a:txBody>
                    <a:bodyPr/>
                    <a:lstStyle/>
                    <a:p>
                      <a:pPr algn="ctr" fontAlgn="base"/>
                      <a:r>
                        <a:rPr lang="es-ES" sz="1600" b="1" dirty="0">
                          <a:solidFill>
                            <a:schemeClr val="tx1"/>
                          </a:solidFill>
                          <a:effectLst/>
                        </a:rPr>
                        <a:t>Viceministerio de Asuntos Agropecuarios​</a:t>
                      </a:r>
                      <a:endParaRPr lang="es-ES" b="1" dirty="0">
                        <a:solidFill>
                          <a:schemeClr val="tx1"/>
                        </a:solidFill>
                        <a:effectLst/>
                      </a:endParaRPr>
                    </a:p>
                  </a:txBody>
                  <a:tcPr anchor="ctr">
                    <a:solidFill>
                      <a:srgbClr val="C49E41"/>
                    </a:solidFill>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4077151963"/>
                  </a:ext>
                </a:extLst>
              </a:tr>
              <a:tr h="604332">
                <a:tc>
                  <a:txBody>
                    <a:bodyPr/>
                    <a:lstStyle/>
                    <a:p>
                      <a:pPr algn="ctr" fontAlgn="base"/>
                      <a:r>
                        <a:rPr lang="es-ES" sz="1100" b="1" dirty="0">
                          <a:solidFill>
                            <a:schemeClr val="tx1"/>
                          </a:solidFill>
                          <a:effectLst/>
                        </a:rPr>
                        <a:t>Dependencia​</a:t>
                      </a:r>
                    </a:p>
                  </a:txBody>
                  <a:tcPr anchor="ctr">
                    <a:solidFill>
                      <a:srgbClr val="C49E41"/>
                    </a:solidFill>
                  </a:tcPr>
                </a:tc>
                <a:tc>
                  <a:txBody>
                    <a:bodyPr/>
                    <a:lstStyle/>
                    <a:p>
                      <a:pPr algn="ctr" fontAlgn="base"/>
                      <a:r>
                        <a:rPr lang="es-ES" sz="1100" b="1" dirty="0">
                          <a:solidFill>
                            <a:schemeClr val="tx1"/>
                          </a:solidFill>
                          <a:effectLst/>
                        </a:rPr>
                        <a:t>Objeto de Gasto​</a:t>
                      </a:r>
                    </a:p>
                  </a:txBody>
                  <a:tcPr anchor="ctr">
                    <a:solidFill>
                      <a:srgbClr val="C49E41"/>
                    </a:solidFill>
                  </a:tcPr>
                </a:tc>
                <a:tc>
                  <a:txBody>
                    <a:bodyPr/>
                    <a:lstStyle/>
                    <a:p>
                      <a:pPr algn="ctr" fontAlgn="base"/>
                      <a:r>
                        <a:rPr lang="es-ES" sz="1100" b="1" dirty="0">
                          <a:solidFill>
                            <a:schemeClr val="tx1"/>
                          </a:solidFill>
                          <a:effectLst/>
                        </a:rPr>
                        <a:t>Apropiación Vigente​</a:t>
                      </a:r>
                    </a:p>
                  </a:txBody>
                  <a:tcPr anchor="ctr">
                    <a:solidFill>
                      <a:srgbClr val="C49E41"/>
                    </a:solidFill>
                  </a:tcPr>
                </a:tc>
                <a:tc>
                  <a:txBody>
                    <a:bodyPr/>
                    <a:lstStyle/>
                    <a:p>
                      <a:pPr algn="ctr" fontAlgn="base"/>
                      <a:r>
                        <a:rPr lang="es-ES" sz="1100" b="1" dirty="0">
                          <a:solidFill>
                            <a:schemeClr val="tx1"/>
                          </a:solidFill>
                          <a:effectLst/>
                        </a:rPr>
                        <a:t>Compromisos​</a:t>
                      </a:r>
                    </a:p>
                  </a:txBody>
                  <a:tcPr anchor="ctr">
                    <a:solidFill>
                      <a:srgbClr val="C49E41"/>
                    </a:solidFill>
                  </a:tcPr>
                </a:tc>
                <a:tc>
                  <a:txBody>
                    <a:bodyPr/>
                    <a:lstStyle/>
                    <a:p>
                      <a:pPr algn="ctr" fontAlgn="base"/>
                      <a:r>
                        <a:rPr lang="es-ES" sz="1100" b="1" dirty="0">
                          <a:solidFill>
                            <a:schemeClr val="tx1"/>
                          </a:solidFill>
                          <a:effectLst/>
                        </a:rPr>
                        <a:t>% Compromisos​</a:t>
                      </a:r>
                    </a:p>
                  </a:txBody>
                  <a:tcPr anchor="ctr">
                    <a:solidFill>
                      <a:srgbClr val="C49E41"/>
                    </a:solidFill>
                  </a:tcPr>
                </a:tc>
                <a:tc>
                  <a:txBody>
                    <a:bodyPr/>
                    <a:lstStyle/>
                    <a:p>
                      <a:pPr algn="ctr" fontAlgn="base"/>
                      <a:r>
                        <a:rPr lang="es-ES" sz="1100" b="1" dirty="0">
                          <a:solidFill>
                            <a:schemeClr val="tx1"/>
                          </a:solidFill>
                          <a:effectLst/>
                        </a:rPr>
                        <a:t>Apropiación no Comprometida​</a:t>
                      </a:r>
                    </a:p>
                  </a:txBody>
                  <a:tcPr anchor="ctr">
                    <a:solidFill>
                      <a:srgbClr val="C49E41"/>
                    </a:solidFill>
                  </a:tcPr>
                </a:tc>
                <a:tc>
                  <a:txBody>
                    <a:bodyPr/>
                    <a:lstStyle/>
                    <a:p>
                      <a:pPr algn="ctr" fontAlgn="base"/>
                      <a:r>
                        <a:rPr lang="es-ES" sz="1100" b="1" dirty="0">
                          <a:solidFill>
                            <a:schemeClr val="tx1"/>
                          </a:solidFill>
                          <a:effectLst/>
                        </a:rPr>
                        <a:t>Obligaciones​</a:t>
                      </a:r>
                    </a:p>
                  </a:txBody>
                  <a:tcPr anchor="ctr">
                    <a:solidFill>
                      <a:srgbClr val="C49E41"/>
                    </a:solidFill>
                  </a:tcPr>
                </a:tc>
                <a:tc>
                  <a:txBody>
                    <a:bodyPr/>
                    <a:lstStyle/>
                    <a:p>
                      <a:pPr algn="ctr" fontAlgn="base"/>
                      <a:r>
                        <a:rPr lang="es-ES" sz="1100" b="1" dirty="0">
                          <a:solidFill>
                            <a:schemeClr val="tx1"/>
                          </a:solidFill>
                          <a:effectLst/>
                        </a:rPr>
                        <a:t>% Obligaciones​</a:t>
                      </a:r>
                    </a:p>
                  </a:txBody>
                  <a:tcPr anchor="ctr">
                    <a:solidFill>
                      <a:srgbClr val="C49E41"/>
                    </a:solidFill>
                  </a:tcPr>
                </a:tc>
                <a:extLst>
                  <a:ext uri="{0D108BD9-81ED-4DB2-BD59-A6C34878D82A}">
                    <a16:rowId xmlns:a16="http://schemas.microsoft.com/office/drawing/2014/main" val="1185105256"/>
                  </a:ext>
                </a:extLst>
              </a:tr>
              <a:tr h="250749">
                <a:tc rowSpan="3">
                  <a:txBody>
                    <a:bodyPr/>
                    <a:lstStyle/>
                    <a:p>
                      <a:pPr algn="ctr" rtl="0" fontAlgn="ctr"/>
                      <a:r>
                        <a:rPr lang="es-CO" sz="1200" b="0" i="0" u="none" strike="noStrike" dirty="0">
                          <a:solidFill>
                            <a:srgbClr val="000000"/>
                          </a:solidFill>
                          <a:effectLst/>
                          <a:latin typeface="Helvetica" panose="020B0604020202020204" pitchFamily="34" charset="0"/>
                          <a:cs typeface="Helvetica" panose="020B0604020202020204" pitchFamily="34" charset="0"/>
                        </a:rPr>
                        <a:t>Viceministerio de Asuntos Agropecuarios</a:t>
                      </a:r>
                    </a:p>
                  </a:txBody>
                  <a:tcPr marL="0" marR="0" marT="0" marB="0" anchor="ct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Transferencias</a:t>
                      </a:r>
                    </a:p>
                  </a:txBody>
                  <a:tcPr marL="0" marR="0" marT="0"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extLst>
                  <a:ext uri="{0D108BD9-81ED-4DB2-BD59-A6C34878D82A}">
                    <a16:rowId xmlns:a16="http://schemas.microsoft.com/office/drawing/2014/main" val="2334310335"/>
                  </a:ext>
                </a:extLst>
              </a:tr>
              <a:tr h="276446">
                <a:tc vMerge="1">
                  <a:txBody>
                    <a:bodyPr/>
                    <a:lstStyle/>
                    <a:p>
                      <a:endParaRPr lang="es-CO"/>
                    </a:p>
                  </a:txBody>
                  <a:tcP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Inversión</a:t>
                      </a:r>
                    </a:p>
                  </a:txBody>
                  <a:tcPr marL="0" marR="0" marT="0"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3.500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2.045</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58%</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1.455</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1.341</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38%</a:t>
                      </a:r>
                    </a:p>
                  </a:txBody>
                  <a:tcPr marL="9525" marR="9525" marT="9525" marB="0" anchor="ctr"/>
                </a:tc>
                <a:extLst>
                  <a:ext uri="{0D108BD9-81ED-4DB2-BD59-A6C34878D82A}">
                    <a16:rowId xmlns:a16="http://schemas.microsoft.com/office/drawing/2014/main" val="2164356738"/>
                  </a:ext>
                </a:extLst>
              </a:tr>
              <a:tr h="250749">
                <a:tc vMerge="1">
                  <a:txBody>
                    <a:bodyPr/>
                    <a:lstStyle/>
                    <a:p>
                      <a:endParaRPr lang="es-CO"/>
                    </a:p>
                  </a:txBody>
                  <a:tcPr/>
                </a:tc>
                <a:tc>
                  <a:txBody>
                    <a:bodyPr/>
                    <a:lstStyle/>
                    <a:p>
                      <a:pPr algn="l"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Subtotal</a:t>
                      </a:r>
                    </a:p>
                  </a:txBody>
                  <a:tcPr marL="0" marR="0" marT="0"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3.500</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2.045</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58%</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1.455</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1.341</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38%</a:t>
                      </a:r>
                    </a:p>
                  </a:txBody>
                  <a:tcPr marL="9525" marR="9525" marT="9525" marB="0" anchor="ctr"/>
                </a:tc>
                <a:extLst>
                  <a:ext uri="{0D108BD9-81ED-4DB2-BD59-A6C34878D82A}">
                    <a16:rowId xmlns:a16="http://schemas.microsoft.com/office/drawing/2014/main" val="659223351"/>
                  </a:ext>
                </a:extLst>
              </a:tr>
              <a:tr h="250749">
                <a:tc rowSpan="3">
                  <a:txBody>
                    <a:bodyPr/>
                    <a:lstStyle/>
                    <a:p>
                      <a:pPr algn="l" rtl="0" fontAlgn="t"/>
                      <a:r>
                        <a:rPr lang="es-ES" sz="1200" b="0" i="0" u="none" strike="noStrike" dirty="0">
                          <a:solidFill>
                            <a:srgbClr val="000000"/>
                          </a:solidFill>
                          <a:effectLst/>
                          <a:latin typeface="Helvetica" panose="020B0604020202020204" pitchFamily="34" charset="0"/>
                          <a:cs typeface="Helvetica" panose="020B0604020202020204" pitchFamily="34" charset="0"/>
                        </a:rPr>
                        <a:t>Dirección de Financiamiento y Riesgos Agropecuarios</a:t>
                      </a:r>
                    </a:p>
                  </a:txBody>
                  <a:tcPr marL="0" marR="0" marT="0" marB="0" anchor="ct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Transferencias</a:t>
                      </a:r>
                    </a:p>
                  </a:txBody>
                  <a:tcPr marL="0" marR="0" marT="0"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1.340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1.340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100%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1.340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100%</a:t>
                      </a:r>
                    </a:p>
                  </a:txBody>
                  <a:tcPr marL="9525" marR="9525" marT="9525" marB="0" anchor="ctr"/>
                </a:tc>
                <a:extLst>
                  <a:ext uri="{0D108BD9-81ED-4DB2-BD59-A6C34878D82A}">
                    <a16:rowId xmlns:a16="http://schemas.microsoft.com/office/drawing/2014/main" val="3490300831"/>
                  </a:ext>
                </a:extLst>
              </a:tr>
              <a:tr h="250749">
                <a:tc vMerge="1">
                  <a:txBody>
                    <a:bodyPr/>
                    <a:lstStyle/>
                    <a:p>
                      <a:endParaRPr lang="es-CO"/>
                    </a:p>
                  </a:txBody>
                  <a:tcP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Inversión</a:t>
                      </a:r>
                    </a:p>
                  </a:txBody>
                  <a:tcPr marL="0" marR="0" marT="0"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680.050</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676.924</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100%</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3.126</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505.843</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74%</a:t>
                      </a:r>
                    </a:p>
                  </a:txBody>
                  <a:tcPr marL="9525" marR="9525" marT="9525" marB="0" anchor="ctr"/>
                </a:tc>
                <a:extLst>
                  <a:ext uri="{0D108BD9-81ED-4DB2-BD59-A6C34878D82A}">
                    <a16:rowId xmlns:a16="http://schemas.microsoft.com/office/drawing/2014/main" val="2896604339"/>
                  </a:ext>
                </a:extLst>
              </a:tr>
              <a:tr h="250749">
                <a:tc vMerge="1">
                  <a:txBody>
                    <a:bodyPr/>
                    <a:lstStyle/>
                    <a:p>
                      <a:endParaRPr lang="es-CO"/>
                    </a:p>
                  </a:txBody>
                  <a:tcPr/>
                </a:tc>
                <a:tc>
                  <a:txBody>
                    <a:bodyPr/>
                    <a:lstStyle/>
                    <a:p>
                      <a:pPr algn="l"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Subtotal</a:t>
                      </a:r>
                    </a:p>
                  </a:txBody>
                  <a:tcPr marL="0" marR="0" marT="0"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681.390</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678.265</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100%</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3.126</a:t>
                      </a:r>
                    </a:p>
                  </a:txBody>
                  <a:tcPr marL="9525" marR="9525" marT="9525" marB="0" anchor="ctr"/>
                </a:tc>
                <a:tc>
                  <a:txBody>
                    <a:bodyPr/>
                    <a:lstStyle/>
                    <a:p>
                      <a:pPr algn="ctr" rtl="0" fontAlgn="b"/>
                      <a:r>
                        <a:rPr lang="es-CO" sz="1200" b="1" i="0" u="none" strike="noStrike">
                          <a:solidFill>
                            <a:srgbClr val="000000"/>
                          </a:solidFill>
                          <a:effectLst/>
                          <a:latin typeface="Helvetica" panose="020B0604020202020204" pitchFamily="34" charset="0"/>
                          <a:cs typeface="Helvetica" panose="020B0604020202020204" pitchFamily="34" charset="0"/>
                        </a:rPr>
                        <a:t>507.183</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74%</a:t>
                      </a:r>
                    </a:p>
                  </a:txBody>
                  <a:tcPr marL="9525" marR="9525" marT="9525" marB="0" anchor="ctr"/>
                </a:tc>
                <a:extLst>
                  <a:ext uri="{0D108BD9-81ED-4DB2-BD59-A6C34878D82A}">
                    <a16:rowId xmlns:a16="http://schemas.microsoft.com/office/drawing/2014/main" val="3210653861"/>
                  </a:ext>
                </a:extLst>
              </a:tr>
              <a:tr h="250749">
                <a:tc rowSpan="3">
                  <a:txBody>
                    <a:bodyPr/>
                    <a:lstStyle/>
                    <a:p>
                      <a:pPr algn="l" rtl="0" fontAlgn="ctr"/>
                      <a:r>
                        <a:rPr lang="es-ES" sz="1200" b="0" i="0" u="none" strike="noStrike" dirty="0">
                          <a:solidFill>
                            <a:srgbClr val="000000"/>
                          </a:solidFill>
                          <a:effectLst/>
                          <a:latin typeface="Helvetica" panose="020B0604020202020204" pitchFamily="34" charset="0"/>
                          <a:cs typeface="Helvetica" panose="020B0604020202020204" pitchFamily="34" charset="0"/>
                        </a:rPr>
                        <a:t>Dirección de Cadenas Agrícolas y Forestales</a:t>
                      </a:r>
                    </a:p>
                  </a:txBody>
                  <a:tcPr marL="0" marR="0" marT="0" marB="0" anchor="ctr"/>
                </a:tc>
                <a:tc>
                  <a:txBody>
                    <a:bodyPr/>
                    <a:lstStyle/>
                    <a:p>
                      <a:pPr algn="l" rtl="0" fontAlgn="b"/>
                      <a:r>
                        <a:rPr lang="es-CO" sz="1200" b="0" i="0" u="none" strike="noStrike">
                          <a:solidFill>
                            <a:srgbClr val="000000"/>
                          </a:solidFill>
                          <a:effectLst/>
                          <a:latin typeface="Helvetica" panose="020B0604020202020204" pitchFamily="34" charset="0"/>
                          <a:cs typeface="Helvetica" panose="020B0604020202020204" pitchFamily="34" charset="0"/>
                        </a:rPr>
                        <a:t>Transferencias</a:t>
                      </a:r>
                    </a:p>
                  </a:txBody>
                  <a:tcPr marL="0" marR="0" marT="0"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89.087</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89.087</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extLst>
                  <a:ext uri="{0D108BD9-81ED-4DB2-BD59-A6C34878D82A}">
                    <a16:rowId xmlns:a16="http://schemas.microsoft.com/office/drawing/2014/main" val="1379424388"/>
                  </a:ext>
                </a:extLst>
              </a:tr>
              <a:tr h="250749">
                <a:tc vMerge="1">
                  <a:txBody>
                    <a:bodyPr/>
                    <a:lstStyle/>
                    <a:p>
                      <a:endParaRPr lang="es-CO"/>
                    </a:p>
                  </a:txBody>
                  <a:tcP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Inversión</a:t>
                      </a:r>
                    </a:p>
                  </a:txBody>
                  <a:tcPr marL="0" marR="0" marT="0"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200.511</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172.725</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86%</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27.786</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86.135</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43%</a:t>
                      </a:r>
                    </a:p>
                  </a:txBody>
                  <a:tcPr marL="9525" marR="9525" marT="9525" marB="0" anchor="ctr"/>
                </a:tc>
                <a:extLst>
                  <a:ext uri="{0D108BD9-81ED-4DB2-BD59-A6C34878D82A}">
                    <a16:rowId xmlns:a16="http://schemas.microsoft.com/office/drawing/2014/main" val="1222162210"/>
                  </a:ext>
                </a:extLst>
              </a:tr>
              <a:tr h="250749">
                <a:tc vMerge="1">
                  <a:txBody>
                    <a:bodyPr/>
                    <a:lstStyle/>
                    <a:p>
                      <a:endParaRPr lang="es-CO"/>
                    </a:p>
                  </a:txBody>
                  <a:tcPr/>
                </a:tc>
                <a:tc>
                  <a:txBody>
                    <a:bodyPr/>
                    <a:lstStyle/>
                    <a:p>
                      <a:pPr algn="l"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Subtotal</a:t>
                      </a:r>
                    </a:p>
                  </a:txBody>
                  <a:tcPr marL="0" marR="0" marT="0"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289.598</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172.725</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60%</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116.873</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86.135</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30%</a:t>
                      </a:r>
                    </a:p>
                  </a:txBody>
                  <a:tcPr marL="9525" marR="9525" marT="9525" marB="0" anchor="ctr"/>
                </a:tc>
                <a:extLst>
                  <a:ext uri="{0D108BD9-81ED-4DB2-BD59-A6C34878D82A}">
                    <a16:rowId xmlns:a16="http://schemas.microsoft.com/office/drawing/2014/main" val="3564478632"/>
                  </a:ext>
                </a:extLst>
              </a:tr>
              <a:tr h="250749">
                <a:tc rowSpan="3">
                  <a:txBody>
                    <a:bodyPr/>
                    <a:lstStyle/>
                    <a:p>
                      <a:pPr algn="l" rtl="0" fontAlgn="ctr"/>
                      <a:r>
                        <a:rPr lang="es-ES" sz="1200" b="0" i="0" u="none" strike="noStrike" dirty="0">
                          <a:solidFill>
                            <a:srgbClr val="000000"/>
                          </a:solidFill>
                          <a:effectLst/>
                          <a:latin typeface="Helvetica" panose="020B0604020202020204" pitchFamily="34" charset="0"/>
                          <a:cs typeface="Helvetica" panose="020B0604020202020204" pitchFamily="34" charset="0"/>
                        </a:rPr>
                        <a:t>Dirección Innovación Desarrollo Tecnológico Protección Sanitaria</a:t>
                      </a:r>
                    </a:p>
                  </a:txBody>
                  <a:tcPr marL="0" marR="0" marT="0" marB="0" anchor="ct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Transferencias</a:t>
                      </a:r>
                    </a:p>
                  </a:txBody>
                  <a:tcPr marL="0" marR="0" marT="0"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250.000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250.000</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100%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0</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214.735</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86%</a:t>
                      </a:r>
                    </a:p>
                  </a:txBody>
                  <a:tcPr marL="9525" marR="9525" marT="9525" marB="0" anchor="ctr"/>
                </a:tc>
                <a:extLst>
                  <a:ext uri="{0D108BD9-81ED-4DB2-BD59-A6C34878D82A}">
                    <a16:rowId xmlns:a16="http://schemas.microsoft.com/office/drawing/2014/main" val="1799996557"/>
                  </a:ext>
                </a:extLst>
              </a:tr>
              <a:tr h="250749">
                <a:tc vMerge="1">
                  <a:txBody>
                    <a:bodyPr/>
                    <a:lstStyle/>
                    <a:p>
                      <a:endParaRPr lang="es-CO"/>
                    </a:p>
                  </a:txBody>
                  <a:tcP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Inversión</a:t>
                      </a:r>
                    </a:p>
                  </a:txBody>
                  <a:tcPr marL="0" marR="0" marT="0"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50.989</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15.390</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30%</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35.599</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9.173</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18%</a:t>
                      </a:r>
                    </a:p>
                  </a:txBody>
                  <a:tcPr marL="9525" marR="9525" marT="9525" marB="0" anchor="ctr"/>
                </a:tc>
                <a:extLst>
                  <a:ext uri="{0D108BD9-81ED-4DB2-BD59-A6C34878D82A}">
                    <a16:rowId xmlns:a16="http://schemas.microsoft.com/office/drawing/2014/main" val="512807652"/>
                  </a:ext>
                </a:extLst>
              </a:tr>
              <a:tr h="250749">
                <a:tc vMerge="1">
                  <a:txBody>
                    <a:bodyPr/>
                    <a:lstStyle/>
                    <a:p>
                      <a:endParaRPr lang="es-CO"/>
                    </a:p>
                  </a:txBody>
                  <a:tcPr/>
                </a:tc>
                <a:tc>
                  <a:txBody>
                    <a:bodyPr/>
                    <a:lstStyle/>
                    <a:p>
                      <a:pPr algn="l"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Subtotal</a:t>
                      </a:r>
                    </a:p>
                  </a:txBody>
                  <a:tcPr marL="0" marR="0" marT="0"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300.989</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265.390</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88%</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35.599</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223.908</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74%</a:t>
                      </a:r>
                    </a:p>
                  </a:txBody>
                  <a:tcPr marL="9525" marR="9525" marT="9525" marB="0" anchor="ctr"/>
                </a:tc>
                <a:extLst>
                  <a:ext uri="{0D108BD9-81ED-4DB2-BD59-A6C34878D82A}">
                    <a16:rowId xmlns:a16="http://schemas.microsoft.com/office/drawing/2014/main" val="614132403"/>
                  </a:ext>
                </a:extLst>
              </a:tr>
              <a:tr h="250749">
                <a:tc rowSpan="3">
                  <a:txBody>
                    <a:bodyPr/>
                    <a:lstStyle/>
                    <a:p>
                      <a:pPr algn="l" rtl="0" fontAlgn="ctr"/>
                      <a:r>
                        <a:rPr lang="es-ES" sz="1200" b="0" i="0" u="none" strike="noStrike" dirty="0">
                          <a:solidFill>
                            <a:srgbClr val="000000"/>
                          </a:solidFill>
                          <a:effectLst/>
                          <a:latin typeface="Helvetica" panose="020B0604020202020204" pitchFamily="34" charset="0"/>
                          <a:cs typeface="Helvetica" panose="020B0604020202020204" pitchFamily="34" charset="0"/>
                        </a:rPr>
                        <a:t>Dirección de Cadenas Pecuarias, Pesqueras y Acuícolas</a:t>
                      </a:r>
                    </a:p>
                  </a:txBody>
                  <a:tcPr marL="0" marR="0" marT="0" marB="0" anchor="ct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Transferencias</a:t>
                      </a:r>
                    </a:p>
                  </a:txBody>
                  <a:tcPr marL="0" marR="0" marT="0"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1.514</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1.262</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83%</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251</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1.218</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80%</a:t>
                      </a:r>
                    </a:p>
                  </a:txBody>
                  <a:tcPr marL="9525" marR="9525" marT="9525" marB="0" anchor="ctr"/>
                </a:tc>
                <a:extLst>
                  <a:ext uri="{0D108BD9-81ED-4DB2-BD59-A6C34878D82A}">
                    <a16:rowId xmlns:a16="http://schemas.microsoft.com/office/drawing/2014/main" val="3674549395"/>
                  </a:ext>
                </a:extLst>
              </a:tr>
              <a:tr h="250749">
                <a:tc vMerge="1">
                  <a:txBody>
                    <a:bodyPr/>
                    <a:lstStyle/>
                    <a:p>
                      <a:endParaRPr lang="es-CO"/>
                    </a:p>
                  </a:txBody>
                  <a:tcPr/>
                </a:tc>
                <a:tc>
                  <a:txBody>
                    <a:bodyPr/>
                    <a:lstStyle/>
                    <a:p>
                      <a:pPr algn="l"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Inversión</a:t>
                      </a:r>
                    </a:p>
                  </a:txBody>
                  <a:tcPr marL="0" marR="0" marT="0"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7.000</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6.063</a:t>
                      </a:r>
                    </a:p>
                  </a:txBody>
                  <a:tcPr marL="9525" marR="9525" marT="9525" marB="0" anchor="ctr"/>
                </a:tc>
                <a:tc>
                  <a:txBody>
                    <a:bodyPr/>
                    <a:lstStyle/>
                    <a:p>
                      <a:pPr algn="ctr" rtl="0" fontAlgn="b"/>
                      <a:r>
                        <a:rPr lang="es-CO" sz="1200" b="0" i="0" u="none" strike="noStrike">
                          <a:solidFill>
                            <a:srgbClr val="000000"/>
                          </a:solidFill>
                          <a:effectLst/>
                          <a:latin typeface="Helvetica" panose="020B0604020202020204" pitchFamily="34" charset="0"/>
                          <a:cs typeface="Helvetica" panose="020B0604020202020204" pitchFamily="34" charset="0"/>
                        </a:rPr>
                        <a:t>87%</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937</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3.466</a:t>
                      </a:r>
                    </a:p>
                  </a:txBody>
                  <a:tcPr marL="9525" marR="9525" marT="9525" marB="0" anchor="ctr"/>
                </a:tc>
                <a:tc>
                  <a:txBody>
                    <a:bodyPr/>
                    <a:lstStyle/>
                    <a:p>
                      <a:pPr algn="ctr" rtl="0" fontAlgn="b"/>
                      <a:r>
                        <a:rPr lang="es-CO" sz="1200" b="0" i="0" u="none" strike="noStrike" dirty="0">
                          <a:solidFill>
                            <a:srgbClr val="000000"/>
                          </a:solidFill>
                          <a:effectLst/>
                          <a:latin typeface="Helvetica" panose="020B0604020202020204" pitchFamily="34" charset="0"/>
                          <a:cs typeface="Helvetica" panose="020B0604020202020204" pitchFamily="34" charset="0"/>
                        </a:rPr>
                        <a:t>50%</a:t>
                      </a:r>
                    </a:p>
                  </a:txBody>
                  <a:tcPr marL="9525" marR="9525" marT="9525" marB="0" anchor="ctr"/>
                </a:tc>
                <a:extLst>
                  <a:ext uri="{0D108BD9-81ED-4DB2-BD59-A6C34878D82A}">
                    <a16:rowId xmlns:a16="http://schemas.microsoft.com/office/drawing/2014/main" val="156888782"/>
                  </a:ext>
                </a:extLst>
              </a:tr>
              <a:tr h="250749">
                <a:tc vMerge="1">
                  <a:txBody>
                    <a:bodyPr/>
                    <a:lstStyle/>
                    <a:p>
                      <a:endParaRPr lang="es-CO"/>
                    </a:p>
                  </a:txBody>
                  <a:tcPr/>
                </a:tc>
                <a:tc>
                  <a:txBody>
                    <a:bodyPr/>
                    <a:lstStyle/>
                    <a:p>
                      <a:pPr algn="l"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Subtotal</a:t>
                      </a:r>
                    </a:p>
                  </a:txBody>
                  <a:tcPr marL="0" marR="0" marT="0"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8.514</a:t>
                      </a:r>
                    </a:p>
                  </a:txBody>
                  <a:tcPr marL="9525" marR="9525" marT="9525" marB="0" anchor="ctr"/>
                </a:tc>
                <a:tc>
                  <a:txBody>
                    <a:bodyPr/>
                    <a:lstStyle/>
                    <a:p>
                      <a:pPr algn="ctr" rtl="0" fontAlgn="b"/>
                      <a:r>
                        <a:rPr lang="es-CO" sz="1200" b="1" i="0" u="none" strike="noStrike">
                          <a:solidFill>
                            <a:srgbClr val="000000"/>
                          </a:solidFill>
                          <a:effectLst/>
                          <a:latin typeface="Helvetica" panose="020B0604020202020204" pitchFamily="34" charset="0"/>
                          <a:cs typeface="Helvetica" panose="020B0604020202020204" pitchFamily="34" charset="0"/>
                        </a:rPr>
                        <a:t>7.325</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86%</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1.189</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4.684</a:t>
                      </a:r>
                    </a:p>
                  </a:txBody>
                  <a:tcPr marL="9525" marR="9525" marT="9525" marB="0" anchor="ct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55%</a:t>
                      </a:r>
                    </a:p>
                  </a:txBody>
                  <a:tcPr marL="9525" marR="9525" marT="9525" marB="0" anchor="ctr"/>
                </a:tc>
                <a:extLst>
                  <a:ext uri="{0D108BD9-81ED-4DB2-BD59-A6C34878D82A}">
                    <a16:rowId xmlns:a16="http://schemas.microsoft.com/office/drawing/2014/main" val="4184048110"/>
                  </a:ext>
                </a:extLst>
              </a:tr>
              <a:tr h="276467">
                <a:tc gridSpan="2">
                  <a:txBody>
                    <a:bodyPr/>
                    <a:lstStyle/>
                    <a:p>
                      <a:pPr algn="ctr" rtl="0" fontAlgn="ctr"/>
                      <a:r>
                        <a:rPr lang="es-CO" sz="1200" b="1" i="0" u="none" strike="noStrike" dirty="0">
                          <a:solidFill>
                            <a:srgbClr val="000000"/>
                          </a:solidFill>
                          <a:effectLst/>
                          <a:latin typeface="Helvetica" panose="020B0604020202020204" pitchFamily="34" charset="0"/>
                          <a:cs typeface="Helvetica" panose="020B0604020202020204" pitchFamily="34" charset="0"/>
                        </a:rPr>
                        <a:t>TOTAL</a:t>
                      </a:r>
                    </a:p>
                  </a:txBody>
                  <a:tcPr marL="0" marR="0" marT="0" marB="0" anchor="ctr">
                    <a:solidFill>
                      <a:srgbClr val="C49E41"/>
                    </a:solidFill>
                  </a:tcPr>
                </a:tc>
                <a:tc hMerge="1">
                  <a:txBody>
                    <a:bodyPr/>
                    <a:lstStyle/>
                    <a:p>
                      <a:endParaRPr lang="es-CO"/>
                    </a:p>
                  </a:txBody>
                  <a:tcP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1.283.991</a:t>
                      </a:r>
                    </a:p>
                  </a:txBody>
                  <a:tcPr marL="9525" marR="9525" marT="9525" marB="0" anchor="ctr">
                    <a:solidFill>
                      <a:srgbClr val="C49E41"/>
                    </a:solidFill>
                  </a:tcP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1.125.750</a:t>
                      </a:r>
                    </a:p>
                  </a:txBody>
                  <a:tcPr marL="9525" marR="9525" marT="9525" marB="0" anchor="ctr">
                    <a:solidFill>
                      <a:srgbClr val="C49E41"/>
                    </a:solidFill>
                  </a:tcP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88%</a:t>
                      </a:r>
                    </a:p>
                  </a:txBody>
                  <a:tcPr marL="9525" marR="9525" marT="9525" marB="0" anchor="ctr">
                    <a:solidFill>
                      <a:srgbClr val="C49E41"/>
                    </a:solidFill>
                  </a:tcP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158.241</a:t>
                      </a:r>
                    </a:p>
                  </a:txBody>
                  <a:tcPr marL="9525" marR="9525" marT="9525" marB="0" anchor="ctr">
                    <a:solidFill>
                      <a:srgbClr val="C49E41"/>
                    </a:solidFill>
                  </a:tcP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823.250</a:t>
                      </a:r>
                    </a:p>
                  </a:txBody>
                  <a:tcPr marL="9525" marR="9525" marT="9525" marB="0" anchor="ctr">
                    <a:solidFill>
                      <a:srgbClr val="C49E41"/>
                    </a:solidFill>
                  </a:tcPr>
                </a:tc>
                <a:tc>
                  <a:txBody>
                    <a:bodyPr/>
                    <a:lstStyle/>
                    <a:p>
                      <a:pPr algn="ctr" rtl="0" fontAlgn="b"/>
                      <a:r>
                        <a:rPr lang="es-CO" sz="1200" b="1" i="0" u="none" strike="noStrike" dirty="0">
                          <a:solidFill>
                            <a:srgbClr val="000000"/>
                          </a:solidFill>
                          <a:effectLst/>
                          <a:latin typeface="Helvetica" panose="020B0604020202020204" pitchFamily="34" charset="0"/>
                          <a:cs typeface="Helvetica" panose="020B0604020202020204" pitchFamily="34" charset="0"/>
                        </a:rPr>
                        <a:t>64%</a:t>
                      </a:r>
                    </a:p>
                  </a:txBody>
                  <a:tcPr marL="9525" marR="9525" marT="9525" marB="0" anchor="ctr">
                    <a:solidFill>
                      <a:srgbClr val="C49E41"/>
                    </a:solidFill>
                  </a:tcPr>
                </a:tc>
                <a:extLst>
                  <a:ext uri="{0D108BD9-81ED-4DB2-BD59-A6C34878D82A}">
                    <a16:rowId xmlns:a16="http://schemas.microsoft.com/office/drawing/2014/main" val="2867893905"/>
                  </a:ext>
                </a:extLst>
              </a:tr>
              <a:tr h="276467">
                <a:tc gridSpan="8">
                  <a:txBody>
                    <a:bodyPr/>
                    <a:lstStyle/>
                    <a:p>
                      <a:pPr fontAlgn="base"/>
                      <a:r>
                        <a:rPr lang="es-ES" sz="1100" dirty="0">
                          <a:effectLst/>
                        </a:rPr>
                        <a:t>Nota: La apropiación no comprometida incluye los saldos de CDP sin utilizar más la apropiación disponible​</a:t>
                      </a:r>
                    </a:p>
                  </a:txBody>
                  <a:tcPr anchor="ct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593864025"/>
                  </a:ext>
                </a:extLst>
              </a:tr>
            </a:tbl>
          </a:graphicData>
        </a:graphic>
      </p:graphicFrame>
    </p:spTree>
    <p:extLst>
      <p:ext uri="{BB962C8B-B14F-4D97-AF65-F5344CB8AC3E}">
        <p14:creationId xmlns:p14="http://schemas.microsoft.com/office/powerpoint/2010/main" val="3917613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Helvetica"/>
              </a:rPr>
              <a:t>Ejecución presupuestal Vigencia fiscal 2023</a:t>
            </a:r>
            <a:endParaRPr kumimoji="0" lang="es-ES" sz="2400" b="0"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586158" y="646382"/>
            <a:ext cx="239591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5" name="Tabla 4">
            <a:extLst>
              <a:ext uri="{FF2B5EF4-FFF2-40B4-BE49-F238E27FC236}">
                <a16:creationId xmlns:a16="http://schemas.microsoft.com/office/drawing/2014/main" id="{2BBFFCB6-212F-1E05-3E68-802FC3CBD351}"/>
              </a:ext>
            </a:extLst>
          </p:cNvPr>
          <p:cNvGraphicFramePr>
            <a:graphicFrameLocks noGrp="1"/>
          </p:cNvGraphicFramePr>
          <p:nvPr/>
        </p:nvGraphicFramePr>
        <p:xfrm>
          <a:off x="157162" y="888704"/>
          <a:ext cx="11877675" cy="5410716"/>
        </p:xfrm>
        <a:graphic>
          <a:graphicData uri="http://schemas.openxmlformats.org/drawingml/2006/table">
            <a:tbl>
              <a:tblPr firstRow="1" bandRow="1">
                <a:tableStyleId>{EB9631B5-78F2-41C9-869B-9F39066F8104}</a:tableStyleId>
              </a:tblPr>
              <a:tblGrid>
                <a:gridCol w="2238375">
                  <a:extLst>
                    <a:ext uri="{9D8B030D-6E8A-4147-A177-3AD203B41FA5}">
                      <a16:colId xmlns:a16="http://schemas.microsoft.com/office/drawing/2014/main" val="4111573736"/>
                    </a:ext>
                  </a:extLst>
                </a:gridCol>
                <a:gridCol w="1164409">
                  <a:extLst>
                    <a:ext uri="{9D8B030D-6E8A-4147-A177-3AD203B41FA5}">
                      <a16:colId xmlns:a16="http://schemas.microsoft.com/office/drawing/2014/main" val="1978367201"/>
                    </a:ext>
                  </a:extLst>
                </a:gridCol>
                <a:gridCol w="1225118">
                  <a:extLst>
                    <a:ext uri="{9D8B030D-6E8A-4147-A177-3AD203B41FA5}">
                      <a16:colId xmlns:a16="http://schemas.microsoft.com/office/drawing/2014/main" val="2879762111"/>
                    </a:ext>
                  </a:extLst>
                </a:gridCol>
                <a:gridCol w="1420427">
                  <a:extLst>
                    <a:ext uri="{9D8B030D-6E8A-4147-A177-3AD203B41FA5}">
                      <a16:colId xmlns:a16="http://schemas.microsoft.com/office/drawing/2014/main" val="1965450827"/>
                    </a:ext>
                  </a:extLst>
                </a:gridCol>
                <a:gridCol w="1455938">
                  <a:extLst>
                    <a:ext uri="{9D8B030D-6E8A-4147-A177-3AD203B41FA5}">
                      <a16:colId xmlns:a16="http://schemas.microsoft.com/office/drawing/2014/main" val="1103594116"/>
                    </a:ext>
                  </a:extLst>
                </a:gridCol>
                <a:gridCol w="1669002">
                  <a:extLst>
                    <a:ext uri="{9D8B030D-6E8A-4147-A177-3AD203B41FA5}">
                      <a16:colId xmlns:a16="http://schemas.microsoft.com/office/drawing/2014/main" val="1542889332"/>
                    </a:ext>
                  </a:extLst>
                </a:gridCol>
                <a:gridCol w="1287262">
                  <a:extLst>
                    <a:ext uri="{9D8B030D-6E8A-4147-A177-3AD203B41FA5}">
                      <a16:colId xmlns:a16="http://schemas.microsoft.com/office/drawing/2014/main" val="1137485768"/>
                    </a:ext>
                  </a:extLst>
                </a:gridCol>
                <a:gridCol w="1417144">
                  <a:extLst>
                    <a:ext uri="{9D8B030D-6E8A-4147-A177-3AD203B41FA5}">
                      <a16:colId xmlns:a16="http://schemas.microsoft.com/office/drawing/2014/main" val="2639306379"/>
                    </a:ext>
                  </a:extLst>
                </a:gridCol>
              </a:tblGrid>
              <a:tr h="294685">
                <a:tc gridSpan="8">
                  <a:txBody>
                    <a:bodyPr/>
                    <a:lstStyle/>
                    <a:p>
                      <a:pPr algn="ctr" fontAlgn="base"/>
                      <a:r>
                        <a:rPr lang="es-ES" sz="1600" b="1" dirty="0">
                          <a:solidFill>
                            <a:schemeClr val="tx1"/>
                          </a:solidFill>
                          <a:effectLst/>
                        </a:rPr>
                        <a:t>Viceministerio de Desarrollo Rural​</a:t>
                      </a:r>
                      <a:endParaRPr lang="es-ES" b="1" dirty="0">
                        <a:solidFill>
                          <a:schemeClr val="tx1"/>
                        </a:solidFill>
                        <a:effectLst/>
                      </a:endParaRPr>
                    </a:p>
                  </a:txBody>
                  <a:tcPr anchor="ctr">
                    <a:solidFill>
                      <a:srgbClr val="C49E41"/>
                    </a:solidFill>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3295688432"/>
                  </a:ext>
                </a:extLst>
              </a:tr>
              <a:tr h="645041">
                <a:tc>
                  <a:txBody>
                    <a:bodyPr/>
                    <a:lstStyle/>
                    <a:p>
                      <a:pPr algn="ctr" fontAlgn="base"/>
                      <a:r>
                        <a:rPr lang="es-ES" sz="1200" b="1" dirty="0">
                          <a:solidFill>
                            <a:schemeClr val="tx1"/>
                          </a:solidFill>
                          <a:effectLst/>
                        </a:rPr>
                        <a:t>Dependencia​</a:t>
                      </a:r>
                    </a:p>
                  </a:txBody>
                  <a:tcPr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ase"/>
                      <a:r>
                        <a:rPr lang="es-ES" sz="1200" b="1" dirty="0">
                          <a:solidFill>
                            <a:schemeClr val="tx1"/>
                          </a:solidFill>
                          <a:effectLst/>
                        </a:rPr>
                        <a:t>Objeto de Gasto​</a:t>
                      </a:r>
                    </a:p>
                  </a:txBody>
                  <a:tcPr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ase"/>
                      <a:r>
                        <a:rPr lang="es-ES" sz="1200" b="1" dirty="0">
                          <a:solidFill>
                            <a:schemeClr val="tx1"/>
                          </a:solidFill>
                          <a:effectLst/>
                        </a:rPr>
                        <a:t>Apropiación </a:t>
                      </a:r>
                      <a:endParaRPr lang="es-ES" b="1" dirty="0">
                        <a:solidFill>
                          <a:schemeClr val="tx1"/>
                        </a:solidFill>
                      </a:endParaRPr>
                    </a:p>
                    <a:p>
                      <a:pPr lvl="0" algn="ctr">
                        <a:buNone/>
                      </a:pPr>
                      <a:r>
                        <a:rPr lang="es-ES" sz="1200" b="1" dirty="0">
                          <a:solidFill>
                            <a:schemeClr val="tx1"/>
                          </a:solidFill>
                          <a:effectLst/>
                        </a:rPr>
                        <a:t>Vigente​</a:t>
                      </a:r>
                    </a:p>
                  </a:txBody>
                  <a:tcPr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ase"/>
                      <a:r>
                        <a:rPr lang="es-ES" sz="1200" b="1" dirty="0">
                          <a:solidFill>
                            <a:schemeClr val="tx1"/>
                          </a:solidFill>
                          <a:effectLst/>
                        </a:rPr>
                        <a:t>Compromisos​</a:t>
                      </a:r>
                    </a:p>
                  </a:txBody>
                  <a:tcPr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ase"/>
                      <a:r>
                        <a:rPr lang="es-ES" sz="1200" b="1" dirty="0">
                          <a:solidFill>
                            <a:schemeClr val="tx1"/>
                          </a:solidFill>
                          <a:effectLst/>
                        </a:rPr>
                        <a:t>% Compromisos​</a:t>
                      </a:r>
                    </a:p>
                  </a:txBody>
                  <a:tcPr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ase"/>
                      <a:r>
                        <a:rPr lang="es-ES" sz="1200" b="1" dirty="0">
                          <a:solidFill>
                            <a:schemeClr val="tx1"/>
                          </a:solidFill>
                          <a:effectLst/>
                        </a:rPr>
                        <a:t>Apropiación no Comprometida​</a:t>
                      </a:r>
                    </a:p>
                  </a:txBody>
                  <a:tcPr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ase"/>
                      <a:r>
                        <a:rPr lang="es-ES" sz="1200" b="1" dirty="0">
                          <a:solidFill>
                            <a:schemeClr val="tx1"/>
                          </a:solidFill>
                          <a:effectLst/>
                        </a:rPr>
                        <a:t>Obligaciones​</a:t>
                      </a:r>
                    </a:p>
                  </a:txBody>
                  <a:tcPr anchor="ctr">
                    <a:lnB w="38100" cap="flat" cmpd="sng" algn="ctr">
                      <a:solidFill>
                        <a:schemeClr val="bg1"/>
                      </a:solidFill>
                      <a:prstDash val="solid"/>
                      <a:round/>
                      <a:headEnd type="none" w="med" len="med"/>
                      <a:tailEnd type="none" w="med" len="med"/>
                    </a:lnB>
                    <a:solidFill>
                      <a:srgbClr val="C49E41"/>
                    </a:solidFill>
                  </a:tcPr>
                </a:tc>
                <a:tc>
                  <a:txBody>
                    <a:bodyPr/>
                    <a:lstStyle/>
                    <a:p>
                      <a:pPr algn="ctr" fontAlgn="base"/>
                      <a:r>
                        <a:rPr lang="es-ES" sz="1200" b="1" dirty="0">
                          <a:solidFill>
                            <a:schemeClr val="tx1"/>
                          </a:solidFill>
                          <a:effectLst/>
                        </a:rPr>
                        <a:t>% Obligaciones​</a:t>
                      </a:r>
                    </a:p>
                  </a:txBody>
                  <a:tcPr anchor="ctr">
                    <a:lnB w="38100" cap="flat" cmpd="sng" algn="ctr">
                      <a:solidFill>
                        <a:schemeClr val="bg1"/>
                      </a:solidFill>
                      <a:prstDash val="solid"/>
                      <a:round/>
                      <a:headEnd type="none" w="med" len="med"/>
                      <a:tailEnd type="none" w="med" len="med"/>
                    </a:lnB>
                    <a:solidFill>
                      <a:srgbClr val="C49E41"/>
                    </a:solidFill>
                  </a:tcPr>
                </a:tc>
                <a:extLst>
                  <a:ext uri="{0D108BD9-81ED-4DB2-BD59-A6C34878D82A}">
                    <a16:rowId xmlns:a16="http://schemas.microsoft.com/office/drawing/2014/main" val="345526922"/>
                  </a:ext>
                </a:extLst>
              </a:tr>
              <a:tr h="257066">
                <a:tc rowSpan="3">
                  <a:txBody>
                    <a:bodyPr/>
                    <a:lstStyle/>
                    <a:p>
                      <a:pPr algn="l" rtl="0" fontAlgn="ctr"/>
                      <a:r>
                        <a:rPr lang="es-CO" sz="1200" b="0" i="0" u="none" strike="noStrike" dirty="0">
                          <a:solidFill>
                            <a:srgbClr val="000000"/>
                          </a:solidFill>
                          <a:effectLst/>
                          <a:latin typeface="+mn-lt"/>
                        </a:rPr>
                        <a:t>Viceministerio de Desarrollo </a:t>
                      </a:r>
                    </a:p>
                    <a:p>
                      <a:pPr algn="l" rtl="0" fontAlgn="ctr"/>
                      <a:r>
                        <a:rPr lang="es-CO" sz="1200" b="0" i="0" u="none" strike="noStrike" dirty="0">
                          <a:solidFill>
                            <a:srgbClr val="000000"/>
                          </a:solidFill>
                          <a:effectLst/>
                          <a:latin typeface="+mn-lt"/>
                        </a:rPr>
                        <a:t>Rural</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rtl="0" fontAlgn="ctr"/>
                      <a:r>
                        <a:rPr lang="es-CO" sz="1200" b="0" i="0" u="none" strike="noStrike" dirty="0">
                          <a:solidFill>
                            <a:srgbClr val="000000"/>
                          </a:solidFill>
                          <a:effectLst/>
                          <a:latin typeface="+mn-lt"/>
                        </a:rPr>
                        <a:t>Transferencias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84440202"/>
                  </a:ext>
                </a:extLst>
              </a:tr>
              <a:tr h="257066">
                <a:tc vMerge="1">
                  <a:txBody>
                    <a:bodyPr/>
                    <a:lstStyle/>
                    <a:p>
                      <a:endParaRPr lang="es-CO"/>
                    </a:p>
                  </a:txBody>
                  <a:tcPr/>
                </a:tc>
                <a:tc>
                  <a:txBody>
                    <a:bodyPr/>
                    <a:lstStyle/>
                    <a:p>
                      <a:pPr algn="l" rtl="0" fontAlgn="ctr"/>
                      <a:r>
                        <a:rPr lang="es-CO" sz="1200" b="0" i="0" u="none" strike="noStrike" dirty="0">
                          <a:solidFill>
                            <a:srgbClr val="000000"/>
                          </a:solidFill>
                          <a:effectLst/>
                          <a:latin typeface="+mn-lt"/>
                        </a:rPr>
                        <a:t>Inversión</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1.600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1.280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320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776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794962856"/>
                  </a:ext>
                </a:extLst>
              </a:tr>
              <a:tr h="257066">
                <a:tc vMerge="1">
                  <a:txBody>
                    <a:bodyPr/>
                    <a:lstStyle/>
                    <a:p>
                      <a:endParaRPr lang="es-CO"/>
                    </a:p>
                  </a:txBody>
                  <a:tcPr/>
                </a:tc>
                <a:tc>
                  <a:txBody>
                    <a:bodyPr/>
                    <a:lstStyle/>
                    <a:p>
                      <a:pPr algn="l" rtl="0" fontAlgn="ctr"/>
                      <a:r>
                        <a:rPr lang="es-CO" sz="1200" b="1" i="0" u="none" strike="noStrike" dirty="0">
                          <a:solidFill>
                            <a:srgbClr val="000000"/>
                          </a:solidFill>
                          <a:effectLst/>
                          <a:latin typeface="+mn-lt"/>
                        </a:rPr>
                        <a:t>Subtotal</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1.600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1.280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80%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320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776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3701519"/>
                  </a:ext>
                </a:extLst>
              </a:tr>
              <a:tr h="257066">
                <a:tc rowSpan="3">
                  <a:txBody>
                    <a:bodyPr/>
                    <a:lstStyle/>
                    <a:p>
                      <a:pPr algn="l" rtl="0" fontAlgn="ctr"/>
                      <a:r>
                        <a:rPr lang="es-ES" sz="1200" b="0" i="0" u="none" strike="noStrike" dirty="0">
                          <a:solidFill>
                            <a:srgbClr val="000000"/>
                          </a:solidFill>
                          <a:effectLst/>
                          <a:latin typeface="+mn-lt"/>
                        </a:rPr>
                        <a:t>Dirección de Capacidades Productivas y Generación de Ingresos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rtl="0" fontAlgn="ctr"/>
                      <a:r>
                        <a:rPr lang="es-CO" sz="1200" b="0" i="0" u="none" strike="noStrike" dirty="0">
                          <a:solidFill>
                            <a:srgbClr val="000000"/>
                          </a:solidFill>
                          <a:effectLst/>
                          <a:latin typeface="+mn-lt"/>
                        </a:rPr>
                        <a:t>Transferencias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34733798"/>
                  </a:ext>
                </a:extLst>
              </a:tr>
              <a:tr h="257066">
                <a:tc vMerge="1">
                  <a:txBody>
                    <a:bodyPr/>
                    <a:lstStyle/>
                    <a:p>
                      <a:endParaRPr lang="es-CO"/>
                    </a:p>
                  </a:txBody>
                  <a:tcPr/>
                </a:tc>
                <a:tc>
                  <a:txBody>
                    <a:bodyPr/>
                    <a:lstStyle/>
                    <a:p>
                      <a:pPr algn="l" rtl="0" fontAlgn="ctr"/>
                      <a:r>
                        <a:rPr lang="es-CO" sz="1200" b="0" i="0" u="none" strike="noStrike" dirty="0">
                          <a:solidFill>
                            <a:srgbClr val="000000"/>
                          </a:solidFill>
                          <a:effectLst/>
                          <a:latin typeface="+mn-lt"/>
                        </a:rPr>
                        <a:t>Inversión</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171.800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84.105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87.695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31.368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34589930"/>
                  </a:ext>
                </a:extLst>
              </a:tr>
              <a:tr h="257066">
                <a:tc vMerge="1">
                  <a:txBody>
                    <a:bodyPr/>
                    <a:lstStyle/>
                    <a:p>
                      <a:endParaRPr lang="es-CO"/>
                    </a:p>
                  </a:txBody>
                  <a:tcPr/>
                </a:tc>
                <a:tc>
                  <a:txBody>
                    <a:bodyPr/>
                    <a:lstStyle/>
                    <a:p>
                      <a:pPr algn="l" rtl="0" fontAlgn="ctr"/>
                      <a:r>
                        <a:rPr lang="es-CO" sz="1200" b="1" i="0" u="none" strike="noStrike" dirty="0">
                          <a:solidFill>
                            <a:srgbClr val="000000"/>
                          </a:solidFill>
                          <a:effectLst/>
                          <a:latin typeface="+mn-lt"/>
                        </a:rPr>
                        <a:t>Subtotal</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171.800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84.105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49%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87.695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31.368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01876608"/>
                  </a:ext>
                </a:extLst>
              </a:tr>
              <a:tr h="257066">
                <a:tc rowSpan="3">
                  <a:txBody>
                    <a:bodyPr/>
                    <a:lstStyle/>
                    <a:p>
                      <a:pPr algn="l" rtl="0" fontAlgn="ctr"/>
                      <a:r>
                        <a:rPr lang="es-ES" sz="1200" b="0" i="0" u="none" strike="noStrike" dirty="0">
                          <a:solidFill>
                            <a:srgbClr val="000000"/>
                          </a:solidFill>
                          <a:effectLst/>
                          <a:latin typeface="+mn-lt"/>
                        </a:rPr>
                        <a:t>Dirección de Gestión de Bienes Públicos Rurales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rtl="0" fontAlgn="ctr"/>
                      <a:r>
                        <a:rPr lang="es-CO" sz="1200" b="0" i="0" u="none" strike="noStrike" dirty="0">
                          <a:solidFill>
                            <a:srgbClr val="000000"/>
                          </a:solidFill>
                          <a:effectLst/>
                          <a:latin typeface="+mn-lt"/>
                        </a:rPr>
                        <a:t>Transferencias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393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336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57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15%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78993174"/>
                  </a:ext>
                </a:extLst>
              </a:tr>
              <a:tr h="257066">
                <a:tc vMerge="1">
                  <a:txBody>
                    <a:bodyPr/>
                    <a:lstStyle/>
                    <a:p>
                      <a:endParaRPr lang="es-CO"/>
                    </a:p>
                  </a:txBody>
                  <a:tcPr/>
                </a:tc>
                <a:tc>
                  <a:txBody>
                    <a:bodyPr/>
                    <a:lstStyle/>
                    <a:p>
                      <a:pPr algn="l" rtl="0" fontAlgn="ctr"/>
                      <a:r>
                        <a:rPr lang="es-CO" sz="1200" b="0" i="0" u="none" strike="noStrike" dirty="0">
                          <a:solidFill>
                            <a:srgbClr val="000000"/>
                          </a:solidFill>
                          <a:effectLst/>
                          <a:latin typeface="+mn-lt"/>
                        </a:rPr>
                        <a:t>Inversión</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157.432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35.105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122.327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3.614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93521961"/>
                  </a:ext>
                </a:extLst>
              </a:tr>
              <a:tr h="257066">
                <a:tc vMerge="1">
                  <a:txBody>
                    <a:bodyPr/>
                    <a:lstStyle/>
                    <a:p>
                      <a:endParaRPr lang="es-CO"/>
                    </a:p>
                  </a:txBody>
                  <a:tcPr/>
                </a:tc>
                <a:tc>
                  <a:txBody>
                    <a:bodyPr/>
                    <a:lstStyle/>
                    <a:p>
                      <a:pPr algn="l" rtl="0" fontAlgn="ctr"/>
                      <a:r>
                        <a:rPr lang="es-CO" sz="1200" b="1" i="0" u="none" strike="noStrike" dirty="0">
                          <a:solidFill>
                            <a:srgbClr val="000000"/>
                          </a:solidFill>
                          <a:effectLst/>
                          <a:latin typeface="+mn-lt"/>
                        </a:rPr>
                        <a:t>Subtotal</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157.825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35.163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22%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122.662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3.671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814077"/>
                  </a:ext>
                </a:extLst>
              </a:tr>
              <a:tr h="257066">
                <a:tc rowSpan="3">
                  <a:txBody>
                    <a:bodyPr/>
                    <a:lstStyle/>
                    <a:p>
                      <a:pPr algn="l" rtl="0" fontAlgn="ctr"/>
                      <a:r>
                        <a:rPr lang="es-ES" sz="1200" b="0" i="0" u="none" strike="noStrike" dirty="0">
                          <a:solidFill>
                            <a:srgbClr val="000000"/>
                          </a:solidFill>
                          <a:effectLst/>
                          <a:latin typeface="+mn-lt"/>
                        </a:rPr>
                        <a:t>Dirección de la Mujer Rural</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rtl="0" fontAlgn="ctr"/>
                      <a:r>
                        <a:rPr lang="es-CO" sz="1200" b="0" i="0" u="none" strike="noStrike" dirty="0">
                          <a:solidFill>
                            <a:srgbClr val="000000"/>
                          </a:solidFill>
                          <a:effectLst/>
                          <a:latin typeface="+mn-lt"/>
                        </a:rPr>
                        <a:t>Transferencias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15.533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326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15.207</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241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467053813"/>
                  </a:ext>
                </a:extLst>
              </a:tr>
              <a:tr h="257066">
                <a:tc vMerge="1">
                  <a:txBody>
                    <a:bodyPr/>
                    <a:lstStyle/>
                    <a:p>
                      <a:endParaRPr lang="es-CO"/>
                    </a:p>
                  </a:txBody>
                  <a:tcPr/>
                </a:tc>
                <a:tc>
                  <a:txBody>
                    <a:bodyPr/>
                    <a:lstStyle/>
                    <a:p>
                      <a:pPr algn="l" rtl="0" fontAlgn="ctr"/>
                      <a:r>
                        <a:rPr lang="es-CO" sz="1200" b="0" i="0" u="none" strike="noStrike" dirty="0">
                          <a:solidFill>
                            <a:srgbClr val="000000"/>
                          </a:solidFill>
                          <a:effectLst/>
                          <a:latin typeface="+mn-lt"/>
                        </a:rPr>
                        <a:t>Inversión</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2.000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1.794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90%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206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1.086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54%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728209"/>
                  </a:ext>
                </a:extLst>
              </a:tr>
              <a:tr h="257066">
                <a:tc vMerge="1">
                  <a:txBody>
                    <a:bodyPr/>
                    <a:lstStyle/>
                    <a:p>
                      <a:endParaRPr lang="es-CO"/>
                    </a:p>
                  </a:txBody>
                  <a:tcPr/>
                </a:tc>
                <a:tc>
                  <a:txBody>
                    <a:bodyPr/>
                    <a:lstStyle/>
                    <a:p>
                      <a:pPr algn="l" rtl="0" fontAlgn="ctr"/>
                      <a:r>
                        <a:rPr lang="es-CO" sz="1200" b="1" i="0" u="none" strike="noStrike" dirty="0">
                          <a:solidFill>
                            <a:srgbClr val="000000"/>
                          </a:solidFill>
                          <a:effectLst/>
                          <a:latin typeface="+mn-lt"/>
                        </a:rPr>
                        <a:t>Subtotal</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17.533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2.119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12%</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15.414</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1.326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991296235"/>
                  </a:ext>
                </a:extLst>
              </a:tr>
              <a:tr h="257066">
                <a:tc rowSpan="3">
                  <a:txBody>
                    <a:bodyPr/>
                    <a:lstStyle/>
                    <a:p>
                      <a:pPr algn="l" rtl="0" fontAlgn="ctr"/>
                      <a:r>
                        <a:rPr lang="es-ES" sz="1200" b="0" i="0" u="none" strike="noStrike" dirty="0">
                          <a:solidFill>
                            <a:srgbClr val="000000"/>
                          </a:solidFill>
                          <a:effectLst/>
                          <a:latin typeface="+mn-lt"/>
                        </a:rPr>
                        <a:t>Dirección de Ordenamiento Social de la Propiedad Rural y Uso Productivo del Suelo</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l" rtl="0" fontAlgn="ctr"/>
                      <a:r>
                        <a:rPr lang="es-CO" sz="1200" b="0" i="0" u="none" strike="noStrike" dirty="0">
                          <a:solidFill>
                            <a:srgbClr val="000000"/>
                          </a:solidFill>
                          <a:effectLst/>
                          <a:latin typeface="+mn-lt"/>
                        </a:rPr>
                        <a:t>Transferencias</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729104373"/>
                  </a:ext>
                </a:extLst>
              </a:tr>
              <a:tr h="257066">
                <a:tc vMerge="1">
                  <a:txBody>
                    <a:bodyPr/>
                    <a:lstStyle/>
                    <a:p>
                      <a:endParaRPr lang="es-CO"/>
                    </a:p>
                  </a:txBody>
                  <a:tcPr/>
                </a:tc>
                <a:tc>
                  <a:txBody>
                    <a:bodyPr/>
                    <a:lstStyle/>
                    <a:p>
                      <a:pPr algn="l" rtl="0" fontAlgn="ctr"/>
                      <a:r>
                        <a:rPr lang="es-CO" sz="1200" b="0" i="0" u="none" strike="noStrike" dirty="0">
                          <a:solidFill>
                            <a:srgbClr val="000000"/>
                          </a:solidFill>
                          <a:effectLst/>
                          <a:latin typeface="+mn-lt"/>
                        </a:rPr>
                        <a:t>Inversión</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3.900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3.091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a:solidFill>
                            <a:srgbClr val="000000"/>
                          </a:solidFill>
                          <a:effectLst/>
                          <a:latin typeface="+mn-lt"/>
                        </a:rPr>
                        <a:t>809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895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0"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237089895"/>
                  </a:ext>
                </a:extLst>
              </a:tr>
              <a:tr h="257066">
                <a:tc vMerge="1">
                  <a:txBody>
                    <a:bodyPr/>
                    <a:lstStyle/>
                    <a:p>
                      <a:endParaRPr lang="es-CO"/>
                    </a:p>
                  </a:txBody>
                  <a:tcPr/>
                </a:tc>
                <a:tc>
                  <a:txBody>
                    <a:bodyPr/>
                    <a:lstStyle/>
                    <a:p>
                      <a:pPr algn="l" rtl="0" fontAlgn="ctr"/>
                      <a:r>
                        <a:rPr lang="es-CO" sz="1200" b="1" i="0" u="none" strike="noStrike" dirty="0">
                          <a:solidFill>
                            <a:srgbClr val="000000"/>
                          </a:solidFill>
                          <a:effectLst/>
                          <a:latin typeface="+mn-lt"/>
                        </a:rPr>
                        <a:t>Subtotal</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3.900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3.091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79%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809</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895</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rtl="0" fontAlgn="b"/>
                      <a:r>
                        <a:rPr lang="es-CO" sz="1200" b="1" i="0" u="none" strike="noStrike" dirty="0">
                          <a:solidFill>
                            <a:srgbClr val="000000"/>
                          </a:solidFill>
                          <a:effectLst/>
                          <a:latin typeface="+mn-lt"/>
                        </a:rPr>
                        <a:t>23%</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896160886"/>
                  </a:ext>
                </a:extLst>
              </a:tr>
              <a:tr h="269605">
                <a:tc gridSpan="2">
                  <a:txBody>
                    <a:bodyPr/>
                    <a:lstStyle/>
                    <a:p>
                      <a:pPr algn="ctr" rtl="0" fontAlgn="ctr"/>
                      <a:r>
                        <a:rPr lang="es-CO" sz="1200" b="1" i="0" u="none" strike="noStrike" dirty="0">
                          <a:solidFill>
                            <a:srgbClr val="000000"/>
                          </a:solidFill>
                          <a:effectLst/>
                          <a:latin typeface="+mn-lt"/>
                        </a:rPr>
                        <a:t>TOTAL</a:t>
                      </a:r>
                    </a:p>
                  </a:txBody>
                  <a:tcPr marL="0" marR="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9E41"/>
                    </a:solidFill>
                  </a:tcPr>
                </a:tc>
                <a:tc hMerge="1">
                  <a:txBody>
                    <a:bodyPr/>
                    <a:lstStyle/>
                    <a:p>
                      <a:endParaRPr lang="es-CO"/>
                    </a:p>
                  </a:txBody>
                  <a:tcPr/>
                </a:tc>
                <a:tc>
                  <a:txBody>
                    <a:bodyPr/>
                    <a:lstStyle/>
                    <a:p>
                      <a:pPr algn="ctr" rtl="0" fontAlgn="b"/>
                      <a:r>
                        <a:rPr lang="es-CO" sz="1200" b="1" i="0" u="none" strike="noStrike">
                          <a:solidFill>
                            <a:srgbClr val="000000"/>
                          </a:solidFill>
                          <a:effectLst/>
                          <a:latin typeface="+mn-lt"/>
                        </a:rPr>
                        <a:t>352.658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9E41"/>
                    </a:solidFill>
                  </a:tcPr>
                </a:tc>
                <a:tc>
                  <a:txBody>
                    <a:bodyPr/>
                    <a:lstStyle/>
                    <a:p>
                      <a:pPr algn="ctr" rtl="0" fontAlgn="b"/>
                      <a:r>
                        <a:rPr lang="es-CO" sz="1200" b="1" i="0" u="none" strike="noStrike" dirty="0">
                          <a:solidFill>
                            <a:srgbClr val="000000"/>
                          </a:solidFill>
                          <a:effectLst/>
                          <a:latin typeface="+mn-lt"/>
                        </a:rPr>
                        <a:t>125.758</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9E41"/>
                    </a:solidFill>
                  </a:tcPr>
                </a:tc>
                <a:tc>
                  <a:txBody>
                    <a:bodyPr/>
                    <a:lstStyle/>
                    <a:p>
                      <a:pPr algn="ctr" rtl="0" fontAlgn="b"/>
                      <a:r>
                        <a:rPr lang="es-CO" sz="1200" b="1" i="0" u="none" strike="noStrike">
                          <a:solidFill>
                            <a:srgbClr val="000000"/>
                          </a:solidFill>
                          <a:effectLst/>
                          <a:latin typeface="+mn-lt"/>
                        </a:rPr>
                        <a:t>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9E41"/>
                    </a:solidFill>
                  </a:tcPr>
                </a:tc>
                <a:tc>
                  <a:txBody>
                    <a:bodyPr/>
                    <a:lstStyle/>
                    <a:p>
                      <a:pPr algn="ctr" rtl="0" fontAlgn="b"/>
                      <a:r>
                        <a:rPr lang="es-CO" sz="1200" b="1" i="0" u="none" strike="noStrike" dirty="0">
                          <a:solidFill>
                            <a:srgbClr val="000000"/>
                          </a:solidFill>
                          <a:effectLst/>
                          <a:latin typeface="+mn-lt"/>
                        </a:rPr>
                        <a:t>226.900</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9E41"/>
                    </a:solidFill>
                  </a:tcPr>
                </a:tc>
                <a:tc>
                  <a:txBody>
                    <a:bodyPr/>
                    <a:lstStyle/>
                    <a:p>
                      <a:pPr algn="ctr" rtl="0" fontAlgn="b"/>
                      <a:r>
                        <a:rPr lang="es-CO" sz="1200" b="1" i="0" u="none" strike="noStrike" dirty="0">
                          <a:solidFill>
                            <a:srgbClr val="000000"/>
                          </a:solidFill>
                          <a:effectLst/>
                          <a:latin typeface="+mn-lt"/>
                        </a:rPr>
                        <a:t>38.036</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9E41"/>
                    </a:solidFill>
                  </a:tcPr>
                </a:tc>
                <a:tc>
                  <a:txBody>
                    <a:bodyPr/>
                    <a:lstStyle/>
                    <a:p>
                      <a:pPr algn="ctr" rtl="0" fontAlgn="b"/>
                      <a:r>
                        <a:rPr lang="es-CO" sz="1200" b="1" i="0" u="none" strike="noStrike" dirty="0">
                          <a:solidFill>
                            <a:srgbClr val="000000"/>
                          </a:solidFill>
                          <a:effectLst/>
                          <a:latin typeface="+mn-lt"/>
                        </a:rPr>
                        <a:t>11%</a:t>
                      </a:r>
                    </a:p>
                  </a:txBody>
                  <a:tcPr marL="9525" marR="9525" marT="9525"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49E41"/>
                    </a:solidFill>
                  </a:tcPr>
                </a:tc>
                <a:extLst>
                  <a:ext uri="{0D108BD9-81ED-4DB2-BD59-A6C34878D82A}">
                    <a16:rowId xmlns:a16="http://schemas.microsoft.com/office/drawing/2014/main" val="1397478322"/>
                  </a:ext>
                </a:extLst>
              </a:tr>
              <a:tr h="269605">
                <a:tc gridSpan="8">
                  <a:txBody>
                    <a:bodyPr/>
                    <a:lstStyle/>
                    <a:p>
                      <a:pPr fontAlgn="base"/>
                      <a:r>
                        <a:rPr lang="es-ES" sz="1400" dirty="0">
                          <a:effectLst/>
                        </a:rPr>
                        <a:t>Nota: La apropiación no comprometida incluye los saldos de CDP sin utilizar más la apropiación disponible​</a:t>
                      </a:r>
                    </a:p>
                  </a:txBody>
                  <a:tcPr anchor="ctr">
                    <a:lnT w="38100" cap="flat" cmpd="sng" algn="ctr">
                      <a:solidFill>
                        <a:schemeClr val="bg1"/>
                      </a:solidFill>
                      <a:prstDash val="solid"/>
                      <a:round/>
                      <a:headEnd type="none" w="med" len="med"/>
                      <a:tailEnd type="none" w="med" len="med"/>
                    </a:lnT>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2949949359"/>
                  </a:ext>
                </a:extLst>
              </a:tr>
            </a:tbl>
          </a:graphicData>
        </a:graphic>
      </p:graphicFrame>
    </p:spTree>
    <p:extLst>
      <p:ext uri="{BB962C8B-B14F-4D97-AF65-F5344CB8AC3E}">
        <p14:creationId xmlns:p14="http://schemas.microsoft.com/office/powerpoint/2010/main" val="3428411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Helvetica"/>
              </a:rPr>
              <a:t>Ejecución presupuestal Vigencia fiscal 2023</a:t>
            </a:r>
            <a:endParaRPr kumimoji="0" lang="es-ES" sz="2400" b="0"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586158" y="646382"/>
            <a:ext cx="239591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6" name="Tabla 5">
            <a:extLst>
              <a:ext uri="{FF2B5EF4-FFF2-40B4-BE49-F238E27FC236}">
                <a16:creationId xmlns:a16="http://schemas.microsoft.com/office/drawing/2014/main" id="{718C1A2F-C043-5070-316E-9653970C034E}"/>
              </a:ext>
            </a:extLst>
          </p:cNvPr>
          <p:cNvGraphicFramePr>
            <a:graphicFrameLocks noGrp="1"/>
          </p:cNvGraphicFramePr>
          <p:nvPr/>
        </p:nvGraphicFramePr>
        <p:xfrm>
          <a:off x="280987" y="896147"/>
          <a:ext cx="11630025" cy="5687998"/>
        </p:xfrm>
        <a:graphic>
          <a:graphicData uri="http://schemas.openxmlformats.org/drawingml/2006/table">
            <a:tbl>
              <a:tblPr firstRow="1" bandRow="1">
                <a:tableStyleId>{EB9631B5-78F2-41C9-869B-9F39066F8104}</a:tableStyleId>
              </a:tblPr>
              <a:tblGrid>
                <a:gridCol w="2181225">
                  <a:extLst>
                    <a:ext uri="{9D8B030D-6E8A-4147-A177-3AD203B41FA5}">
                      <a16:colId xmlns:a16="http://schemas.microsoft.com/office/drawing/2014/main" val="2119705269"/>
                    </a:ext>
                  </a:extLst>
                </a:gridCol>
                <a:gridCol w="1186510">
                  <a:extLst>
                    <a:ext uri="{9D8B030D-6E8A-4147-A177-3AD203B41FA5}">
                      <a16:colId xmlns:a16="http://schemas.microsoft.com/office/drawing/2014/main" val="1998427697"/>
                    </a:ext>
                  </a:extLst>
                </a:gridCol>
                <a:gridCol w="1198486">
                  <a:extLst>
                    <a:ext uri="{9D8B030D-6E8A-4147-A177-3AD203B41FA5}">
                      <a16:colId xmlns:a16="http://schemas.microsoft.com/office/drawing/2014/main" val="2919149068"/>
                    </a:ext>
                  </a:extLst>
                </a:gridCol>
                <a:gridCol w="1216241">
                  <a:extLst>
                    <a:ext uri="{9D8B030D-6E8A-4147-A177-3AD203B41FA5}">
                      <a16:colId xmlns:a16="http://schemas.microsoft.com/office/drawing/2014/main" val="3208879599"/>
                    </a:ext>
                  </a:extLst>
                </a:gridCol>
                <a:gridCol w="1447060">
                  <a:extLst>
                    <a:ext uri="{9D8B030D-6E8A-4147-A177-3AD203B41FA5}">
                      <a16:colId xmlns:a16="http://schemas.microsoft.com/office/drawing/2014/main" val="3278497744"/>
                    </a:ext>
                  </a:extLst>
                </a:gridCol>
                <a:gridCol w="1589103">
                  <a:extLst>
                    <a:ext uri="{9D8B030D-6E8A-4147-A177-3AD203B41FA5}">
                      <a16:colId xmlns:a16="http://schemas.microsoft.com/office/drawing/2014/main" val="1862117692"/>
                    </a:ext>
                  </a:extLst>
                </a:gridCol>
                <a:gridCol w="1358283">
                  <a:extLst>
                    <a:ext uri="{9D8B030D-6E8A-4147-A177-3AD203B41FA5}">
                      <a16:colId xmlns:a16="http://schemas.microsoft.com/office/drawing/2014/main" val="2554437565"/>
                    </a:ext>
                  </a:extLst>
                </a:gridCol>
                <a:gridCol w="1453117">
                  <a:extLst>
                    <a:ext uri="{9D8B030D-6E8A-4147-A177-3AD203B41FA5}">
                      <a16:colId xmlns:a16="http://schemas.microsoft.com/office/drawing/2014/main" val="1385397545"/>
                    </a:ext>
                  </a:extLst>
                </a:gridCol>
              </a:tblGrid>
              <a:tr h="314325">
                <a:tc gridSpan="8">
                  <a:txBody>
                    <a:bodyPr/>
                    <a:lstStyle/>
                    <a:p>
                      <a:pPr algn="ctr" fontAlgn="base"/>
                      <a:r>
                        <a:rPr lang="es-ES" sz="1600" b="1" dirty="0">
                          <a:solidFill>
                            <a:schemeClr val="tx1"/>
                          </a:solidFill>
                          <a:effectLst/>
                        </a:rPr>
                        <a:t>Despacho del Ministro​</a:t>
                      </a:r>
                      <a:endParaRPr lang="es-ES" b="1" dirty="0">
                        <a:solidFill>
                          <a:schemeClr val="tx1"/>
                        </a:solidFill>
                        <a:effectLst/>
                      </a:endParaRPr>
                    </a:p>
                  </a:txBody>
                  <a:tcPr anchor="ctr">
                    <a:solidFill>
                      <a:srgbClr val="C49E41"/>
                    </a:solidFill>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3393441324"/>
                  </a:ext>
                </a:extLst>
              </a:tr>
              <a:tr h="476250">
                <a:tc>
                  <a:txBody>
                    <a:bodyPr/>
                    <a:lstStyle/>
                    <a:p>
                      <a:pPr algn="ctr" fontAlgn="base"/>
                      <a:r>
                        <a:rPr lang="es-ES" sz="1200" b="1" dirty="0">
                          <a:solidFill>
                            <a:schemeClr val="tx1"/>
                          </a:solidFill>
                          <a:effectLst/>
                        </a:rPr>
                        <a:t>Dependencia​</a:t>
                      </a:r>
                    </a:p>
                  </a:txBody>
                  <a:tcPr anchor="ctr">
                    <a:solidFill>
                      <a:srgbClr val="C49E41"/>
                    </a:solidFill>
                  </a:tcPr>
                </a:tc>
                <a:tc>
                  <a:txBody>
                    <a:bodyPr/>
                    <a:lstStyle/>
                    <a:p>
                      <a:pPr algn="ctr" fontAlgn="base"/>
                      <a:r>
                        <a:rPr lang="es-ES" sz="1200" b="1" dirty="0">
                          <a:solidFill>
                            <a:schemeClr val="tx1"/>
                          </a:solidFill>
                          <a:effectLst/>
                        </a:rPr>
                        <a:t>Objeto de Gasto​</a:t>
                      </a:r>
                    </a:p>
                  </a:txBody>
                  <a:tcPr anchor="ctr">
                    <a:solidFill>
                      <a:srgbClr val="C49E41"/>
                    </a:solidFill>
                  </a:tcPr>
                </a:tc>
                <a:tc>
                  <a:txBody>
                    <a:bodyPr/>
                    <a:lstStyle/>
                    <a:p>
                      <a:pPr algn="ctr" fontAlgn="base"/>
                      <a:r>
                        <a:rPr lang="es-ES" sz="1200" b="1" dirty="0">
                          <a:solidFill>
                            <a:schemeClr val="tx1"/>
                          </a:solidFill>
                          <a:effectLst/>
                        </a:rPr>
                        <a:t>Apropiación Vigente​</a:t>
                      </a:r>
                    </a:p>
                  </a:txBody>
                  <a:tcPr anchor="ctr">
                    <a:solidFill>
                      <a:srgbClr val="C49E41"/>
                    </a:solidFill>
                  </a:tcPr>
                </a:tc>
                <a:tc>
                  <a:txBody>
                    <a:bodyPr/>
                    <a:lstStyle/>
                    <a:p>
                      <a:pPr algn="ctr" fontAlgn="base"/>
                      <a:r>
                        <a:rPr lang="es-ES" sz="1200" b="1" dirty="0">
                          <a:solidFill>
                            <a:schemeClr val="tx1"/>
                          </a:solidFill>
                          <a:effectLst/>
                        </a:rPr>
                        <a:t>Compromisos​</a:t>
                      </a:r>
                    </a:p>
                  </a:txBody>
                  <a:tcPr anchor="ctr">
                    <a:solidFill>
                      <a:srgbClr val="C49E41"/>
                    </a:solidFill>
                  </a:tcPr>
                </a:tc>
                <a:tc>
                  <a:txBody>
                    <a:bodyPr/>
                    <a:lstStyle/>
                    <a:p>
                      <a:pPr algn="ctr" fontAlgn="base"/>
                      <a:r>
                        <a:rPr lang="es-ES" sz="1200" b="1" dirty="0">
                          <a:solidFill>
                            <a:schemeClr val="tx1"/>
                          </a:solidFill>
                          <a:effectLst/>
                        </a:rPr>
                        <a:t>% Compromisos​</a:t>
                      </a:r>
                    </a:p>
                  </a:txBody>
                  <a:tcPr anchor="ctr">
                    <a:solidFill>
                      <a:srgbClr val="C49E41"/>
                    </a:solidFill>
                  </a:tcPr>
                </a:tc>
                <a:tc>
                  <a:txBody>
                    <a:bodyPr/>
                    <a:lstStyle/>
                    <a:p>
                      <a:pPr algn="ctr" fontAlgn="base"/>
                      <a:r>
                        <a:rPr lang="es-ES" sz="1200" b="1" dirty="0">
                          <a:solidFill>
                            <a:schemeClr val="tx1"/>
                          </a:solidFill>
                          <a:effectLst/>
                        </a:rPr>
                        <a:t>Apropiación no Comprometida​</a:t>
                      </a:r>
                    </a:p>
                  </a:txBody>
                  <a:tcPr anchor="ctr">
                    <a:solidFill>
                      <a:srgbClr val="C49E41"/>
                    </a:solidFill>
                  </a:tcPr>
                </a:tc>
                <a:tc>
                  <a:txBody>
                    <a:bodyPr/>
                    <a:lstStyle/>
                    <a:p>
                      <a:pPr algn="ctr" fontAlgn="base"/>
                      <a:r>
                        <a:rPr lang="es-ES" sz="1200" b="1" dirty="0">
                          <a:solidFill>
                            <a:schemeClr val="tx1"/>
                          </a:solidFill>
                          <a:effectLst/>
                        </a:rPr>
                        <a:t>Obligaciones​</a:t>
                      </a:r>
                    </a:p>
                  </a:txBody>
                  <a:tcPr anchor="ctr">
                    <a:solidFill>
                      <a:srgbClr val="C49E41"/>
                    </a:solidFill>
                  </a:tcPr>
                </a:tc>
                <a:tc>
                  <a:txBody>
                    <a:bodyPr/>
                    <a:lstStyle/>
                    <a:p>
                      <a:pPr algn="ctr" fontAlgn="base"/>
                      <a:r>
                        <a:rPr lang="es-ES" sz="1200" b="1" dirty="0">
                          <a:solidFill>
                            <a:schemeClr val="tx1"/>
                          </a:solidFill>
                          <a:effectLst/>
                        </a:rPr>
                        <a:t>% Obligaciones​</a:t>
                      </a:r>
                    </a:p>
                  </a:txBody>
                  <a:tcPr anchor="ctr">
                    <a:solidFill>
                      <a:srgbClr val="C49E41"/>
                    </a:solidFill>
                  </a:tcPr>
                </a:tc>
                <a:extLst>
                  <a:ext uri="{0D108BD9-81ED-4DB2-BD59-A6C34878D82A}">
                    <a16:rowId xmlns:a16="http://schemas.microsoft.com/office/drawing/2014/main" val="1364120615"/>
                  </a:ext>
                </a:extLst>
              </a:tr>
              <a:tr h="266700">
                <a:tc rowSpan="3">
                  <a:txBody>
                    <a:bodyPr/>
                    <a:lstStyle/>
                    <a:p>
                      <a:pPr fontAlgn="base"/>
                      <a:r>
                        <a:rPr lang="es-ES" sz="1200" dirty="0">
                          <a:effectLst/>
                          <a:latin typeface="+mn-lt"/>
                        </a:rPr>
                        <a:t>Oficina de Tecnologías de la Información y las Comunicaciones​</a:t>
                      </a:r>
                    </a:p>
                  </a:txBody>
                  <a:tcPr anchor="ctr"/>
                </a:tc>
                <a:tc>
                  <a:txBody>
                    <a:bodyPr/>
                    <a:lstStyle/>
                    <a:p>
                      <a:pPr fontAlgn="base"/>
                      <a:r>
                        <a:rPr lang="es-ES" sz="1200" dirty="0">
                          <a:effectLst/>
                          <a:latin typeface="+mn-lt"/>
                        </a:rPr>
                        <a:t>Transferencias​</a:t>
                      </a:r>
                    </a:p>
                  </a:txBody>
                  <a:tcPr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40701634"/>
                  </a:ext>
                </a:extLst>
              </a:tr>
              <a:tr h="266700">
                <a:tc vMerge="1">
                  <a:txBody>
                    <a:bodyPr/>
                    <a:lstStyle/>
                    <a:p>
                      <a:endParaRPr lang="es-ES"/>
                    </a:p>
                  </a:txBody>
                  <a:tcPr marL="0" marR="0" marT="0" marB="0" horzOverflow="overflow"/>
                </a:tc>
                <a:tc>
                  <a:txBody>
                    <a:bodyPr/>
                    <a:lstStyle/>
                    <a:p>
                      <a:pPr fontAlgn="base"/>
                      <a:r>
                        <a:rPr lang="es-ES" sz="1200" dirty="0">
                          <a:effectLst/>
                          <a:latin typeface="+mn-lt"/>
                        </a:rPr>
                        <a:t>Inversión​</a:t>
                      </a:r>
                    </a:p>
                  </a:txBody>
                  <a:tcPr anchor="ctr"/>
                </a:tc>
                <a:tc>
                  <a:txBody>
                    <a:bodyPr/>
                    <a:lstStyle/>
                    <a:p>
                      <a:pPr algn="ctr" rtl="0" fontAlgn="ctr"/>
                      <a:r>
                        <a:rPr lang="es-CO" sz="1200" b="0" i="0" u="none" strike="noStrike" dirty="0">
                          <a:solidFill>
                            <a:srgbClr val="000000"/>
                          </a:solidFill>
                          <a:effectLst/>
                          <a:latin typeface="+mn-lt"/>
                        </a:rPr>
                        <a:t>11.500</a:t>
                      </a:r>
                    </a:p>
                  </a:txBody>
                  <a:tcPr marL="9525" marR="9525" marT="9525" marB="0" anchor="ctr"/>
                </a:tc>
                <a:tc>
                  <a:txBody>
                    <a:bodyPr/>
                    <a:lstStyle/>
                    <a:p>
                      <a:pPr algn="ctr" rtl="0" fontAlgn="ctr"/>
                      <a:r>
                        <a:rPr lang="es-CO" sz="1200" b="0" i="0" u="none" strike="noStrike" dirty="0">
                          <a:solidFill>
                            <a:srgbClr val="000000"/>
                          </a:solidFill>
                          <a:effectLst/>
                          <a:latin typeface="+mn-lt"/>
                        </a:rPr>
                        <a:t>7.942</a:t>
                      </a:r>
                    </a:p>
                  </a:txBody>
                  <a:tcPr marL="9525" marR="9525" marT="9525" marB="0" anchor="ctr"/>
                </a:tc>
                <a:tc>
                  <a:txBody>
                    <a:bodyPr/>
                    <a:lstStyle/>
                    <a:p>
                      <a:pPr algn="ctr" rtl="0" fontAlgn="ctr"/>
                      <a:r>
                        <a:rPr lang="es-CO" sz="1200" b="0" i="0" u="none" strike="noStrike" dirty="0">
                          <a:solidFill>
                            <a:srgbClr val="000000"/>
                          </a:solidFill>
                          <a:effectLst/>
                          <a:latin typeface="+mn-lt"/>
                        </a:rPr>
                        <a:t>69%</a:t>
                      </a:r>
                    </a:p>
                  </a:txBody>
                  <a:tcPr marL="9525" marR="9525" marT="9525" marB="0" anchor="ctr"/>
                </a:tc>
                <a:tc>
                  <a:txBody>
                    <a:bodyPr/>
                    <a:lstStyle/>
                    <a:p>
                      <a:pPr algn="ctr" rtl="0" fontAlgn="ctr"/>
                      <a:r>
                        <a:rPr lang="es-CO" sz="1200" b="0" i="0" u="none" strike="noStrike" dirty="0">
                          <a:solidFill>
                            <a:srgbClr val="000000"/>
                          </a:solidFill>
                          <a:effectLst/>
                          <a:latin typeface="+mn-lt"/>
                        </a:rPr>
                        <a:t>3.558</a:t>
                      </a:r>
                    </a:p>
                  </a:txBody>
                  <a:tcPr marL="9525" marR="9525" marT="9525" marB="0" anchor="ctr"/>
                </a:tc>
                <a:tc>
                  <a:txBody>
                    <a:bodyPr/>
                    <a:lstStyle/>
                    <a:p>
                      <a:pPr algn="ctr" rtl="0" fontAlgn="ctr"/>
                      <a:r>
                        <a:rPr lang="es-CO" sz="1200" b="0" i="0" u="none" strike="noStrike">
                          <a:solidFill>
                            <a:srgbClr val="000000"/>
                          </a:solidFill>
                          <a:effectLst/>
                          <a:latin typeface="+mn-lt"/>
                        </a:rPr>
                        <a:t>5.725</a:t>
                      </a:r>
                    </a:p>
                  </a:txBody>
                  <a:tcPr marL="9525" marR="9525" marT="9525" marB="0" anchor="ctr"/>
                </a:tc>
                <a:tc>
                  <a:txBody>
                    <a:bodyPr/>
                    <a:lstStyle/>
                    <a:p>
                      <a:pPr algn="ctr" rtl="0" fontAlgn="ctr"/>
                      <a:r>
                        <a:rPr lang="es-CO" sz="1200" b="0" i="0" u="none" strike="noStrike">
                          <a:solidFill>
                            <a:srgbClr val="000000"/>
                          </a:solidFill>
                          <a:effectLst/>
                          <a:latin typeface="+mn-lt"/>
                        </a:rPr>
                        <a:t>50%</a:t>
                      </a:r>
                    </a:p>
                  </a:txBody>
                  <a:tcPr marL="9525" marR="9525" marT="9525" marB="0" anchor="ctr"/>
                </a:tc>
                <a:extLst>
                  <a:ext uri="{0D108BD9-81ED-4DB2-BD59-A6C34878D82A}">
                    <a16:rowId xmlns:a16="http://schemas.microsoft.com/office/drawing/2014/main" val="214208052"/>
                  </a:ext>
                </a:extLst>
              </a:tr>
              <a:tr h="266700">
                <a:tc vMerge="1">
                  <a:txBody>
                    <a:bodyPr/>
                    <a:lstStyle/>
                    <a:p>
                      <a:endParaRPr lang="es-ES"/>
                    </a:p>
                  </a:txBody>
                  <a:tcPr marL="0" marR="0" marT="0" marB="0" horzOverflow="overflow"/>
                </a:tc>
                <a:tc>
                  <a:txBody>
                    <a:bodyPr/>
                    <a:lstStyle/>
                    <a:p>
                      <a:pPr fontAlgn="base"/>
                      <a:r>
                        <a:rPr lang="es-ES" sz="1200" b="1" dirty="0">
                          <a:effectLst/>
                          <a:latin typeface="+mn-lt"/>
                        </a:rPr>
                        <a:t>Subtotal​</a:t>
                      </a:r>
                    </a:p>
                  </a:txBody>
                  <a:tcPr anchor="ctr"/>
                </a:tc>
                <a:tc>
                  <a:txBody>
                    <a:bodyPr/>
                    <a:lstStyle/>
                    <a:p>
                      <a:pPr algn="ctr" rtl="0" fontAlgn="ctr"/>
                      <a:r>
                        <a:rPr lang="es-CO" sz="1200" b="1" i="0" u="none" strike="noStrike" dirty="0">
                          <a:solidFill>
                            <a:srgbClr val="000000"/>
                          </a:solidFill>
                          <a:effectLst/>
                          <a:latin typeface="+mn-lt"/>
                        </a:rPr>
                        <a:t>11.500</a:t>
                      </a:r>
                    </a:p>
                  </a:txBody>
                  <a:tcPr marL="9525" marR="9525" marT="9525" marB="0" anchor="ctr"/>
                </a:tc>
                <a:tc>
                  <a:txBody>
                    <a:bodyPr/>
                    <a:lstStyle/>
                    <a:p>
                      <a:pPr algn="ctr" rtl="0" fontAlgn="ctr"/>
                      <a:r>
                        <a:rPr lang="es-CO" sz="1200" b="1" i="0" u="none" strike="noStrike" dirty="0">
                          <a:solidFill>
                            <a:srgbClr val="000000"/>
                          </a:solidFill>
                          <a:effectLst/>
                          <a:latin typeface="+mn-lt"/>
                        </a:rPr>
                        <a:t>7.942</a:t>
                      </a:r>
                    </a:p>
                  </a:txBody>
                  <a:tcPr marL="9525" marR="9525" marT="9525" marB="0" anchor="ctr"/>
                </a:tc>
                <a:tc>
                  <a:txBody>
                    <a:bodyPr/>
                    <a:lstStyle/>
                    <a:p>
                      <a:pPr algn="ctr" rtl="0" fontAlgn="ctr"/>
                      <a:r>
                        <a:rPr lang="es-CO" sz="1200" b="1" i="0" u="none" strike="noStrike">
                          <a:solidFill>
                            <a:srgbClr val="000000"/>
                          </a:solidFill>
                          <a:effectLst/>
                          <a:latin typeface="+mn-lt"/>
                        </a:rPr>
                        <a:t>69%</a:t>
                      </a:r>
                    </a:p>
                  </a:txBody>
                  <a:tcPr marL="9525" marR="9525" marT="9525" marB="0" anchor="ctr"/>
                </a:tc>
                <a:tc>
                  <a:txBody>
                    <a:bodyPr/>
                    <a:lstStyle/>
                    <a:p>
                      <a:pPr algn="ctr" rtl="0" fontAlgn="ctr"/>
                      <a:r>
                        <a:rPr lang="es-CO" sz="1200" b="1" i="0" u="none" strike="noStrike">
                          <a:solidFill>
                            <a:srgbClr val="000000"/>
                          </a:solidFill>
                          <a:effectLst/>
                          <a:latin typeface="+mn-lt"/>
                        </a:rPr>
                        <a:t>3.558</a:t>
                      </a:r>
                    </a:p>
                  </a:txBody>
                  <a:tcPr marL="9525" marR="9525" marT="9525" marB="0" anchor="ctr"/>
                </a:tc>
                <a:tc>
                  <a:txBody>
                    <a:bodyPr/>
                    <a:lstStyle/>
                    <a:p>
                      <a:pPr algn="ctr" rtl="0" fontAlgn="ctr"/>
                      <a:r>
                        <a:rPr lang="es-CO" sz="1200" b="1" i="0" u="none" strike="noStrike">
                          <a:solidFill>
                            <a:srgbClr val="000000"/>
                          </a:solidFill>
                          <a:effectLst/>
                          <a:latin typeface="+mn-lt"/>
                        </a:rPr>
                        <a:t>5.725</a:t>
                      </a:r>
                    </a:p>
                  </a:txBody>
                  <a:tcPr marL="9525" marR="9525" marT="9525" marB="0" anchor="ctr"/>
                </a:tc>
                <a:tc>
                  <a:txBody>
                    <a:bodyPr/>
                    <a:lstStyle/>
                    <a:p>
                      <a:pPr algn="ctr" rtl="0" fontAlgn="ctr"/>
                      <a:r>
                        <a:rPr lang="es-CO" sz="1200" b="1" i="0" u="none" strike="noStrike">
                          <a:solidFill>
                            <a:srgbClr val="000000"/>
                          </a:solidFill>
                          <a:effectLst/>
                          <a:latin typeface="+mn-lt"/>
                        </a:rPr>
                        <a:t>50%</a:t>
                      </a:r>
                    </a:p>
                  </a:txBody>
                  <a:tcPr marL="9525" marR="9525" marT="9525" marB="0" anchor="ctr"/>
                </a:tc>
                <a:extLst>
                  <a:ext uri="{0D108BD9-81ED-4DB2-BD59-A6C34878D82A}">
                    <a16:rowId xmlns:a16="http://schemas.microsoft.com/office/drawing/2014/main" val="2229022772"/>
                  </a:ext>
                </a:extLst>
              </a:tr>
              <a:tr h="266700">
                <a:tc rowSpan="3">
                  <a:txBody>
                    <a:bodyPr/>
                    <a:lstStyle/>
                    <a:p>
                      <a:pPr fontAlgn="base"/>
                      <a:r>
                        <a:rPr lang="es-ES" sz="1200" dirty="0">
                          <a:effectLst/>
                          <a:latin typeface="+mn-lt"/>
                        </a:rPr>
                        <a:t>Oficina Asesora de Planeación y Prospectiva​</a:t>
                      </a:r>
                    </a:p>
                  </a:txBody>
                  <a:tcPr anchor="ctr"/>
                </a:tc>
                <a:tc>
                  <a:txBody>
                    <a:bodyPr/>
                    <a:lstStyle/>
                    <a:p>
                      <a:pPr fontAlgn="base"/>
                      <a:r>
                        <a:rPr lang="es-ES" sz="1200" dirty="0">
                          <a:effectLst/>
                          <a:latin typeface="+mn-lt"/>
                        </a:rPr>
                        <a:t>Transferencias​</a:t>
                      </a:r>
                    </a:p>
                  </a:txBody>
                  <a:tcPr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extLst>
                  <a:ext uri="{0D108BD9-81ED-4DB2-BD59-A6C34878D82A}">
                    <a16:rowId xmlns:a16="http://schemas.microsoft.com/office/drawing/2014/main" val="2981860784"/>
                  </a:ext>
                </a:extLst>
              </a:tr>
              <a:tr h="266700">
                <a:tc vMerge="1">
                  <a:txBody>
                    <a:bodyPr/>
                    <a:lstStyle/>
                    <a:p>
                      <a:endParaRPr lang="es-ES"/>
                    </a:p>
                  </a:txBody>
                  <a:tcPr marL="0" marR="0" marT="0" marB="0" horzOverflow="overflow"/>
                </a:tc>
                <a:tc>
                  <a:txBody>
                    <a:bodyPr/>
                    <a:lstStyle/>
                    <a:p>
                      <a:pPr fontAlgn="base"/>
                      <a:r>
                        <a:rPr lang="es-ES" sz="1200" dirty="0">
                          <a:effectLst/>
                          <a:latin typeface="+mn-lt"/>
                        </a:rPr>
                        <a:t>Inversión​</a:t>
                      </a:r>
                    </a:p>
                  </a:txBody>
                  <a:tcPr anchor="ctr"/>
                </a:tc>
                <a:tc>
                  <a:txBody>
                    <a:bodyPr/>
                    <a:lstStyle/>
                    <a:p>
                      <a:pPr algn="ctr" rtl="0" fontAlgn="ctr"/>
                      <a:r>
                        <a:rPr lang="es-CO" sz="1200" b="0" i="0" u="none" strike="noStrike" dirty="0">
                          <a:solidFill>
                            <a:srgbClr val="000000"/>
                          </a:solidFill>
                          <a:effectLst/>
                          <a:latin typeface="+mn-lt"/>
                        </a:rPr>
                        <a:t>4.000</a:t>
                      </a:r>
                    </a:p>
                  </a:txBody>
                  <a:tcPr marL="9525" marR="9525" marT="9525" marB="0" anchor="ctr"/>
                </a:tc>
                <a:tc>
                  <a:txBody>
                    <a:bodyPr/>
                    <a:lstStyle/>
                    <a:p>
                      <a:pPr algn="ctr" rtl="0" fontAlgn="ctr"/>
                      <a:r>
                        <a:rPr lang="es-CO" sz="1200" b="0" i="0" u="none" strike="noStrike">
                          <a:solidFill>
                            <a:srgbClr val="000000"/>
                          </a:solidFill>
                          <a:effectLst/>
                          <a:latin typeface="+mn-lt"/>
                        </a:rPr>
                        <a:t>3.037</a:t>
                      </a:r>
                    </a:p>
                  </a:txBody>
                  <a:tcPr marL="9525" marR="9525" marT="9525" marB="0" anchor="ctr"/>
                </a:tc>
                <a:tc>
                  <a:txBody>
                    <a:bodyPr/>
                    <a:lstStyle/>
                    <a:p>
                      <a:pPr algn="ctr" rtl="0" fontAlgn="ctr"/>
                      <a:r>
                        <a:rPr lang="es-CO" sz="1200" b="0" i="0" u="none" strike="noStrike">
                          <a:solidFill>
                            <a:srgbClr val="000000"/>
                          </a:solidFill>
                          <a:effectLst/>
                          <a:latin typeface="+mn-lt"/>
                        </a:rPr>
                        <a:t>76%</a:t>
                      </a:r>
                    </a:p>
                  </a:txBody>
                  <a:tcPr marL="9525" marR="9525" marT="9525" marB="0" anchor="ctr"/>
                </a:tc>
                <a:tc>
                  <a:txBody>
                    <a:bodyPr/>
                    <a:lstStyle/>
                    <a:p>
                      <a:pPr algn="ctr" rtl="0" fontAlgn="ctr"/>
                      <a:r>
                        <a:rPr lang="es-CO" sz="1200" b="0" i="0" u="none" strike="noStrike">
                          <a:solidFill>
                            <a:srgbClr val="000000"/>
                          </a:solidFill>
                          <a:effectLst/>
                          <a:latin typeface="+mn-lt"/>
                        </a:rPr>
                        <a:t>963</a:t>
                      </a:r>
                    </a:p>
                  </a:txBody>
                  <a:tcPr marL="9525" marR="9525" marT="9525" marB="0" anchor="ctr"/>
                </a:tc>
                <a:tc>
                  <a:txBody>
                    <a:bodyPr/>
                    <a:lstStyle/>
                    <a:p>
                      <a:pPr algn="ctr" rtl="0" fontAlgn="ctr"/>
                      <a:r>
                        <a:rPr lang="es-CO" sz="1200" b="0" i="0" u="none" strike="noStrike">
                          <a:solidFill>
                            <a:srgbClr val="000000"/>
                          </a:solidFill>
                          <a:effectLst/>
                          <a:latin typeface="+mn-lt"/>
                        </a:rPr>
                        <a:t>2.208</a:t>
                      </a:r>
                    </a:p>
                  </a:txBody>
                  <a:tcPr marL="9525" marR="9525" marT="9525" marB="0" anchor="ctr"/>
                </a:tc>
                <a:tc>
                  <a:txBody>
                    <a:bodyPr/>
                    <a:lstStyle/>
                    <a:p>
                      <a:pPr algn="ctr" rtl="0" fontAlgn="ctr"/>
                      <a:r>
                        <a:rPr lang="es-CO" sz="1200" b="0" i="0" u="none" strike="noStrike">
                          <a:solidFill>
                            <a:srgbClr val="000000"/>
                          </a:solidFill>
                          <a:effectLst/>
                          <a:latin typeface="+mn-lt"/>
                        </a:rPr>
                        <a:t>55%</a:t>
                      </a:r>
                    </a:p>
                  </a:txBody>
                  <a:tcPr marL="9525" marR="9525" marT="9525" marB="0" anchor="ctr"/>
                </a:tc>
                <a:extLst>
                  <a:ext uri="{0D108BD9-81ED-4DB2-BD59-A6C34878D82A}">
                    <a16:rowId xmlns:a16="http://schemas.microsoft.com/office/drawing/2014/main" val="2885781893"/>
                  </a:ext>
                </a:extLst>
              </a:tr>
              <a:tr h="266700">
                <a:tc vMerge="1">
                  <a:txBody>
                    <a:bodyPr/>
                    <a:lstStyle/>
                    <a:p>
                      <a:endParaRPr lang="es-ES"/>
                    </a:p>
                  </a:txBody>
                  <a:tcPr marL="0" marR="0" marT="0" marB="0" horzOverflow="overflow"/>
                </a:tc>
                <a:tc>
                  <a:txBody>
                    <a:bodyPr/>
                    <a:lstStyle/>
                    <a:p>
                      <a:pPr fontAlgn="base"/>
                      <a:r>
                        <a:rPr lang="es-ES" sz="1200" b="1" dirty="0">
                          <a:effectLst/>
                          <a:latin typeface="+mn-lt"/>
                        </a:rPr>
                        <a:t>Subtotal​</a:t>
                      </a:r>
                    </a:p>
                  </a:txBody>
                  <a:tcPr anchor="ctr"/>
                </a:tc>
                <a:tc>
                  <a:txBody>
                    <a:bodyPr/>
                    <a:lstStyle/>
                    <a:p>
                      <a:pPr algn="ctr" rtl="0" fontAlgn="ctr"/>
                      <a:r>
                        <a:rPr lang="es-CO" sz="1200" b="1" i="0" u="none" strike="noStrike">
                          <a:solidFill>
                            <a:srgbClr val="000000"/>
                          </a:solidFill>
                          <a:effectLst/>
                          <a:latin typeface="+mn-lt"/>
                        </a:rPr>
                        <a:t>4.000</a:t>
                      </a:r>
                    </a:p>
                  </a:txBody>
                  <a:tcPr marL="9525" marR="9525" marT="9525" marB="0" anchor="ctr"/>
                </a:tc>
                <a:tc>
                  <a:txBody>
                    <a:bodyPr/>
                    <a:lstStyle/>
                    <a:p>
                      <a:pPr algn="ctr" rtl="0" fontAlgn="ctr"/>
                      <a:r>
                        <a:rPr lang="es-CO" sz="1200" b="1" i="0" u="none" strike="noStrike">
                          <a:solidFill>
                            <a:srgbClr val="000000"/>
                          </a:solidFill>
                          <a:effectLst/>
                          <a:latin typeface="+mn-lt"/>
                        </a:rPr>
                        <a:t>3.037</a:t>
                      </a:r>
                    </a:p>
                  </a:txBody>
                  <a:tcPr marL="9525" marR="9525" marT="9525" marB="0" anchor="ctr"/>
                </a:tc>
                <a:tc>
                  <a:txBody>
                    <a:bodyPr/>
                    <a:lstStyle/>
                    <a:p>
                      <a:pPr algn="ctr" rtl="0" fontAlgn="ctr"/>
                      <a:r>
                        <a:rPr lang="es-CO" sz="1200" b="1" i="0" u="none" strike="noStrike" dirty="0">
                          <a:solidFill>
                            <a:srgbClr val="000000"/>
                          </a:solidFill>
                          <a:effectLst/>
                          <a:latin typeface="+mn-lt"/>
                        </a:rPr>
                        <a:t>76%</a:t>
                      </a:r>
                    </a:p>
                  </a:txBody>
                  <a:tcPr marL="9525" marR="9525" marT="9525" marB="0" anchor="ctr"/>
                </a:tc>
                <a:tc>
                  <a:txBody>
                    <a:bodyPr/>
                    <a:lstStyle/>
                    <a:p>
                      <a:pPr algn="ctr" rtl="0" fontAlgn="ctr"/>
                      <a:r>
                        <a:rPr lang="es-CO" sz="1200" b="1" i="0" u="none" strike="noStrike">
                          <a:solidFill>
                            <a:srgbClr val="000000"/>
                          </a:solidFill>
                          <a:effectLst/>
                          <a:latin typeface="+mn-lt"/>
                        </a:rPr>
                        <a:t>963</a:t>
                      </a:r>
                    </a:p>
                  </a:txBody>
                  <a:tcPr marL="9525" marR="9525" marT="9525" marB="0" anchor="ctr"/>
                </a:tc>
                <a:tc>
                  <a:txBody>
                    <a:bodyPr/>
                    <a:lstStyle/>
                    <a:p>
                      <a:pPr algn="ctr" rtl="0" fontAlgn="ctr"/>
                      <a:r>
                        <a:rPr lang="es-CO" sz="1200" b="1" i="0" u="none" strike="noStrike">
                          <a:solidFill>
                            <a:srgbClr val="000000"/>
                          </a:solidFill>
                          <a:effectLst/>
                          <a:latin typeface="+mn-lt"/>
                        </a:rPr>
                        <a:t>2.208</a:t>
                      </a:r>
                    </a:p>
                  </a:txBody>
                  <a:tcPr marL="9525" marR="9525" marT="9525" marB="0" anchor="ctr"/>
                </a:tc>
                <a:tc>
                  <a:txBody>
                    <a:bodyPr/>
                    <a:lstStyle/>
                    <a:p>
                      <a:pPr algn="ctr" rtl="0" fontAlgn="ctr"/>
                      <a:r>
                        <a:rPr lang="es-CO" sz="1200" b="1" i="0" u="none" strike="noStrike">
                          <a:solidFill>
                            <a:srgbClr val="000000"/>
                          </a:solidFill>
                          <a:effectLst/>
                          <a:latin typeface="+mn-lt"/>
                        </a:rPr>
                        <a:t>55%</a:t>
                      </a:r>
                    </a:p>
                  </a:txBody>
                  <a:tcPr marL="9525" marR="9525" marT="9525" marB="0" anchor="ctr"/>
                </a:tc>
                <a:extLst>
                  <a:ext uri="{0D108BD9-81ED-4DB2-BD59-A6C34878D82A}">
                    <a16:rowId xmlns:a16="http://schemas.microsoft.com/office/drawing/2014/main" val="194246382"/>
                  </a:ext>
                </a:extLst>
              </a:tr>
              <a:tr h="266700">
                <a:tc rowSpan="3">
                  <a:txBody>
                    <a:bodyPr/>
                    <a:lstStyle/>
                    <a:p>
                      <a:pPr fontAlgn="base"/>
                      <a:r>
                        <a:rPr lang="es-ES" sz="1200" dirty="0">
                          <a:effectLst/>
                          <a:latin typeface="+mn-lt"/>
                        </a:rPr>
                        <a:t>Oficina Asesora Jurídica​</a:t>
                      </a:r>
                    </a:p>
                  </a:txBody>
                  <a:tcPr anchor="ctr"/>
                </a:tc>
                <a:tc>
                  <a:txBody>
                    <a:bodyPr/>
                    <a:lstStyle/>
                    <a:p>
                      <a:pPr fontAlgn="base"/>
                      <a:r>
                        <a:rPr lang="es-ES" sz="1200" dirty="0">
                          <a:effectLst/>
                          <a:latin typeface="+mn-lt"/>
                        </a:rPr>
                        <a:t>Transferencias​</a:t>
                      </a:r>
                    </a:p>
                  </a:txBody>
                  <a:tcPr anchor="ctr"/>
                </a:tc>
                <a:tc>
                  <a:txBody>
                    <a:bodyPr/>
                    <a:lstStyle/>
                    <a:p>
                      <a:pPr algn="ctr" rtl="0" fontAlgn="ctr"/>
                      <a:r>
                        <a:rPr lang="es-CO" sz="1200" b="0" i="0" u="none" strike="noStrike">
                          <a:solidFill>
                            <a:srgbClr val="000000"/>
                          </a:solidFill>
                          <a:effectLst/>
                          <a:latin typeface="+mn-lt"/>
                        </a:rPr>
                        <a:t>7.700</a:t>
                      </a:r>
                    </a:p>
                  </a:txBody>
                  <a:tcPr marL="9525" marR="9525" marT="9525" marB="0" anchor="ctr"/>
                </a:tc>
                <a:tc>
                  <a:txBody>
                    <a:bodyPr/>
                    <a:lstStyle/>
                    <a:p>
                      <a:pPr algn="ctr" rtl="0" fontAlgn="ctr"/>
                      <a:r>
                        <a:rPr lang="es-CO" sz="1200" b="0" i="0" u="none" strike="noStrike" dirty="0">
                          <a:solidFill>
                            <a:srgbClr val="000000"/>
                          </a:solidFill>
                          <a:effectLst/>
                          <a:latin typeface="+mn-lt"/>
                        </a:rPr>
                        <a:t>3.913</a:t>
                      </a:r>
                    </a:p>
                  </a:txBody>
                  <a:tcPr marL="9525" marR="9525" marT="9525" marB="0" anchor="ctr"/>
                </a:tc>
                <a:tc>
                  <a:txBody>
                    <a:bodyPr/>
                    <a:lstStyle/>
                    <a:p>
                      <a:pPr algn="ctr" rtl="0" fontAlgn="ctr"/>
                      <a:r>
                        <a:rPr lang="es-CO" sz="1200" b="0" i="0" u="none" strike="noStrike">
                          <a:solidFill>
                            <a:srgbClr val="000000"/>
                          </a:solidFill>
                          <a:effectLst/>
                          <a:latin typeface="+mn-lt"/>
                        </a:rPr>
                        <a:t>51%</a:t>
                      </a:r>
                    </a:p>
                  </a:txBody>
                  <a:tcPr marL="9525" marR="9525" marT="9525" marB="0" anchor="ctr"/>
                </a:tc>
                <a:tc>
                  <a:txBody>
                    <a:bodyPr/>
                    <a:lstStyle/>
                    <a:p>
                      <a:pPr algn="ctr" rtl="0" fontAlgn="ctr"/>
                      <a:r>
                        <a:rPr lang="es-CO" sz="1200" b="0" i="0" u="none" strike="noStrike">
                          <a:solidFill>
                            <a:srgbClr val="000000"/>
                          </a:solidFill>
                          <a:effectLst/>
                          <a:latin typeface="+mn-lt"/>
                        </a:rPr>
                        <a:t>3.787</a:t>
                      </a:r>
                    </a:p>
                  </a:txBody>
                  <a:tcPr marL="9525" marR="9525" marT="9525" marB="0" anchor="ctr"/>
                </a:tc>
                <a:tc>
                  <a:txBody>
                    <a:bodyPr/>
                    <a:lstStyle/>
                    <a:p>
                      <a:pPr algn="ctr" rtl="0" fontAlgn="ctr"/>
                      <a:r>
                        <a:rPr lang="es-CO" sz="1200" b="0" i="0" u="none" strike="noStrike" dirty="0">
                          <a:solidFill>
                            <a:srgbClr val="000000"/>
                          </a:solidFill>
                          <a:effectLst/>
                          <a:latin typeface="+mn-lt"/>
                        </a:rPr>
                        <a:t>3.607</a:t>
                      </a:r>
                    </a:p>
                  </a:txBody>
                  <a:tcPr marL="9525" marR="9525" marT="9525" marB="0" anchor="ctr"/>
                </a:tc>
                <a:tc>
                  <a:txBody>
                    <a:bodyPr/>
                    <a:lstStyle/>
                    <a:p>
                      <a:pPr algn="ctr" rtl="0" fontAlgn="ctr"/>
                      <a:r>
                        <a:rPr lang="es-CO" sz="1200" b="0" i="0" u="none" strike="noStrike">
                          <a:solidFill>
                            <a:srgbClr val="000000"/>
                          </a:solidFill>
                          <a:effectLst/>
                          <a:latin typeface="+mn-lt"/>
                        </a:rPr>
                        <a:t>47%</a:t>
                      </a:r>
                    </a:p>
                  </a:txBody>
                  <a:tcPr marL="9525" marR="9525" marT="9525" marB="0" anchor="ctr"/>
                </a:tc>
                <a:extLst>
                  <a:ext uri="{0D108BD9-81ED-4DB2-BD59-A6C34878D82A}">
                    <a16:rowId xmlns:a16="http://schemas.microsoft.com/office/drawing/2014/main" val="2271941665"/>
                  </a:ext>
                </a:extLst>
              </a:tr>
              <a:tr h="266700">
                <a:tc vMerge="1">
                  <a:txBody>
                    <a:bodyPr/>
                    <a:lstStyle/>
                    <a:p>
                      <a:endParaRPr lang="es-ES"/>
                    </a:p>
                  </a:txBody>
                  <a:tcPr marL="0" marR="0" marT="0" marB="0" horzOverflow="overflow"/>
                </a:tc>
                <a:tc>
                  <a:txBody>
                    <a:bodyPr/>
                    <a:lstStyle/>
                    <a:p>
                      <a:pPr fontAlgn="base"/>
                      <a:r>
                        <a:rPr lang="es-ES" sz="1200" dirty="0">
                          <a:effectLst/>
                          <a:latin typeface="+mn-lt"/>
                        </a:rPr>
                        <a:t>Deuda Pública​</a:t>
                      </a:r>
                    </a:p>
                  </a:txBody>
                  <a:tcPr anchor="ctr"/>
                </a:tc>
                <a:tc>
                  <a:txBody>
                    <a:bodyPr/>
                    <a:lstStyle/>
                    <a:p>
                      <a:pPr algn="ctr" rtl="0" fontAlgn="ctr"/>
                      <a:r>
                        <a:rPr lang="es-CO" sz="1200" b="0" i="0" u="none" strike="noStrike">
                          <a:solidFill>
                            <a:srgbClr val="000000"/>
                          </a:solidFill>
                          <a:effectLst/>
                          <a:latin typeface="+mn-lt"/>
                        </a:rPr>
                        <a:t>1.776</a:t>
                      </a:r>
                    </a:p>
                  </a:txBody>
                  <a:tcPr marL="9525" marR="9525" marT="9525" marB="0" anchor="ctr"/>
                </a:tc>
                <a:tc>
                  <a:txBody>
                    <a:bodyPr/>
                    <a:lstStyle/>
                    <a:p>
                      <a:pPr algn="ctr" rtl="0" fontAlgn="ctr"/>
                      <a:r>
                        <a:rPr lang="es-CO" sz="1200" b="0" i="0" u="none" strike="noStrike" dirty="0">
                          <a:solidFill>
                            <a:srgbClr val="000000"/>
                          </a:solidFill>
                          <a:effectLst/>
                          <a:latin typeface="+mn-lt"/>
                        </a:rPr>
                        <a:t>1.776</a:t>
                      </a:r>
                    </a:p>
                  </a:txBody>
                  <a:tcPr marL="9525" marR="9525" marT="9525" marB="0" anchor="ctr"/>
                </a:tc>
                <a:tc>
                  <a:txBody>
                    <a:bodyPr/>
                    <a:lstStyle/>
                    <a:p>
                      <a:pPr algn="ctr" rtl="0" fontAlgn="ctr"/>
                      <a:r>
                        <a:rPr lang="es-CO" sz="1200" b="0" i="0" u="none" strike="noStrike" dirty="0">
                          <a:solidFill>
                            <a:srgbClr val="000000"/>
                          </a:solidFill>
                          <a:effectLst/>
                          <a:latin typeface="+mn-lt"/>
                        </a:rPr>
                        <a:t>100%</a:t>
                      </a:r>
                    </a:p>
                  </a:txBody>
                  <a:tcPr marL="9525" marR="9525" marT="9525" marB="0" anchor="ctr"/>
                </a:tc>
                <a:tc>
                  <a:txBody>
                    <a:bodyPr/>
                    <a:lstStyle/>
                    <a:p>
                      <a:pPr algn="ctr" rtl="0" fontAlgn="ctr"/>
                      <a:r>
                        <a:rPr lang="es-CO" sz="1200" b="0" i="0" u="none" strike="noStrike">
                          <a:solidFill>
                            <a:srgbClr val="000000"/>
                          </a:solidFill>
                          <a:effectLst/>
                          <a:latin typeface="+mn-lt"/>
                        </a:rPr>
                        <a:t>0</a:t>
                      </a:r>
                    </a:p>
                  </a:txBody>
                  <a:tcPr marL="9525" marR="9525" marT="9525" marB="0" anchor="ctr"/>
                </a:tc>
                <a:tc>
                  <a:txBody>
                    <a:bodyPr/>
                    <a:lstStyle/>
                    <a:p>
                      <a:pPr algn="ctr" rtl="0" fontAlgn="ctr"/>
                      <a:r>
                        <a:rPr lang="es-CO" sz="1200" b="0" i="0" u="none" strike="noStrike">
                          <a:solidFill>
                            <a:srgbClr val="000000"/>
                          </a:solidFill>
                          <a:effectLst/>
                          <a:latin typeface="+mn-lt"/>
                        </a:rPr>
                        <a:t>1.776</a:t>
                      </a:r>
                    </a:p>
                  </a:txBody>
                  <a:tcPr marL="9525" marR="9525" marT="9525" marB="0" anchor="ctr"/>
                </a:tc>
                <a:tc>
                  <a:txBody>
                    <a:bodyPr/>
                    <a:lstStyle/>
                    <a:p>
                      <a:pPr algn="ctr" rtl="0" fontAlgn="ctr"/>
                      <a:r>
                        <a:rPr lang="es-CO" sz="1200" b="0" i="0" u="none" strike="noStrike">
                          <a:solidFill>
                            <a:srgbClr val="000000"/>
                          </a:solidFill>
                          <a:effectLst/>
                          <a:latin typeface="+mn-lt"/>
                        </a:rPr>
                        <a:t>100%</a:t>
                      </a:r>
                    </a:p>
                  </a:txBody>
                  <a:tcPr marL="9525" marR="9525" marT="9525" marB="0" anchor="ctr"/>
                </a:tc>
                <a:extLst>
                  <a:ext uri="{0D108BD9-81ED-4DB2-BD59-A6C34878D82A}">
                    <a16:rowId xmlns:a16="http://schemas.microsoft.com/office/drawing/2014/main" val="1380924573"/>
                  </a:ext>
                </a:extLst>
              </a:tr>
              <a:tr h="266700">
                <a:tc vMerge="1">
                  <a:txBody>
                    <a:bodyPr/>
                    <a:lstStyle/>
                    <a:p>
                      <a:endParaRPr lang="es-ES"/>
                    </a:p>
                  </a:txBody>
                  <a:tcPr marL="0" marR="0" marT="0" marB="0" horzOverflow="overflow"/>
                </a:tc>
                <a:tc>
                  <a:txBody>
                    <a:bodyPr/>
                    <a:lstStyle/>
                    <a:p>
                      <a:pPr fontAlgn="base"/>
                      <a:r>
                        <a:rPr lang="es-ES" sz="1200" b="1" dirty="0">
                          <a:effectLst/>
                          <a:latin typeface="+mn-lt"/>
                        </a:rPr>
                        <a:t>Subtotal​</a:t>
                      </a:r>
                    </a:p>
                  </a:txBody>
                  <a:tcPr anchor="ctr"/>
                </a:tc>
                <a:tc>
                  <a:txBody>
                    <a:bodyPr/>
                    <a:lstStyle/>
                    <a:p>
                      <a:pPr algn="ctr" rtl="0" fontAlgn="ctr"/>
                      <a:r>
                        <a:rPr lang="es-CO" sz="1200" b="1" i="0" u="none" strike="noStrike">
                          <a:solidFill>
                            <a:srgbClr val="000000"/>
                          </a:solidFill>
                          <a:effectLst/>
                          <a:latin typeface="+mn-lt"/>
                        </a:rPr>
                        <a:t>9.476</a:t>
                      </a:r>
                    </a:p>
                  </a:txBody>
                  <a:tcPr marL="9525" marR="9525" marT="9525" marB="0" anchor="ctr"/>
                </a:tc>
                <a:tc>
                  <a:txBody>
                    <a:bodyPr/>
                    <a:lstStyle/>
                    <a:p>
                      <a:pPr algn="ctr" rtl="0" fontAlgn="ctr"/>
                      <a:r>
                        <a:rPr lang="es-CO" sz="1200" b="1" i="0" u="none" strike="noStrike" dirty="0">
                          <a:solidFill>
                            <a:srgbClr val="000000"/>
                          </a:solidFill>
                          <a:effectLst/>
                          <a:latin typeface="+mn-lt"/>
                        </a:rPr>
                        <a:t>5.688</a:t>
                      </a:r>
                    </a:p>
                  </a:txBody>
                  <a:tcPr marL="9525" marR="9525" marT="9525" marB="0" anchor="ctr"/>
                </a:tc>
                <a:tc>
                  <a:txBody>
                    <a:bodyPr/>
                    <a:lstStyle/>
                    <a:p>
                      <a:pPr algn="ctr" rtl="0" fontAlgn="ctr"/>
                      <a:r>
                        <a:rPr lang="es-CO" sz="1200" b="1" i="0" u="none" strike="noStrike">
                          <a:solidFill>
                            <a:srgbClr val="000000"/>
                          </a:solidFill>
                          <a:effectLst/>
                          <a:latin typeface="+mn-lt"/>
                        </a:rPr>
                        <a:t>60%</a:t>
                      </a:r>
                    </a:p>
                  </a:txBody>
                  <a:tcPr marL="9525" marR="9525" marT="9525" marB="0" anchor="ctr"/>
                </a:tc>
                <a:tc>
                  <a:txBody>
                    <a:bodyPr/>
                    <a:lstStyle/>
                    <a:p>
                      <a:pPr algn="ctr" rtl="0" fontAlgn="ctr"/>
                      <a:r>
                        <a:rPr lang="es-CO" sz="1200" b="1" i="0" u="none" strike="noStrike" dirty="0">
                          <a:solidFill>
                            <a:srgbClr val="000000"/>
                          </a:solidFill>
                          <a:effectLst/>
                          <a:latin typeface="+mn-lt"/>
                        </a:rPr>
                        <a:t>3.787</a:t>
                      </a:r>
                    </a:p>
                  </a:txBody>
                  <a:tcPr marL="9525" marR="9525" marT="9525" marB="0" anchor="ctr"/>
                </a:tc>
                <a:tc>
                  <a:txBody>
                    <a:bodyPr/>
                    <a:lstStyle/>
                    <a:p>
                      <a:pPr algn="ctr" rtl="0" fontAlgn="ctr"/>
                      <a:r>
                        <a:rPr lang="es-CO" sz="1200" b="1" i="0" u="none" strike="noStrike">
                          <a:solidFill>
                            <a:srgbClr val="000000"/>
                          </a:solidFill>
                          <a:effectLst/>
                          <a:latin typeface="+mn-lt"/>
                        </a:rPr>
                        <a:t>5.383</a:t>
                      </a:r>
                    </a:p>
                  </a:txBody>
                  <a:tcPr marL="9525" marR="9525" marT="9525" marB="0" anchor="ctr"/>
                </a:tc>
                <a:tc>
                  <a:txBody>
                    <a:bodyPr/>
                    <a:lstStyle/>
                    <a:p>
                      <a:pPr algn="ctr" rtl="0" fontAlgn="ctr"/>
                      <a:r>
                        <a:rPr lang="es-CO" sz="1200" b="1" i="0" u="none" strike="noStrike" dirty="0">
                          <a:solidFill>
                            <a:srgbClr val="000000"/>
                          </a:solidFill>
                          <a:effectLst/>
                          <a:latin typeface="+mn-lt"/>
                        </a:rPr>
                        <a:t>57%</a:t>
                      </a:r>
                    </a:p>
                  </a:txBody>
                  <a:tcPr marL="9525" marR="9525" marT="9525" marB="0" anchor="ctr"/>
                </a:tc>
                <a:extLst>
                  <a:ext uri="{0D108BD9-81ED-4DB2-BD59-A6C34878D82A}">
                    <a16:rowId xmlns:a16="http://schemas.microsoft.com/office/drawing/2014/main" val="3735997345"/>
                  </a:ext>
                </a:extLst>
              </a:tr>
              <a:tr h="266700">
                <a:tc rowSpan="3">
                  <a:txBody>
                    <a:bodyPr/>
                    <a:lstStyle/>
                    <a:p>
                      <a:pPr fontAlgn="base"/>
                      <a:r>
                        <a:rPr lang="es-ES" sz="1200" dirty="0">
                          <a:effectLst/>
                          <a:latin typeface="+mn-lt"/>
                        </a:rPr>
                        <a:t>Oficina de Asuntos Internacionales​</a:t>
                      </a:r>
                    </a:p>
                  </a:txBody>
                  <a:tcPr anchor="ctr"/>
                </a:tc>
                <a:tc>
                  <a:txBody>
                    <a:bodyPr/>
                    <a:lstStyle/>
                    <a:p>
                      <a:pPr fontAlgn="base"/>
                      <a:r>
                        <a:rPr lang="es-ES" sz="1200" dirty="0">
                          <a:effectLst/>
                          <a:latin typeface="+mn-lt"/>
                        </a:rPr>
                        <a:t>Transferencias​</a:t>
                      </a:r>
                    </a:p>
                  </a:txBody>
                  <a:tcPr anchor="ctr"/>
                </a:tc>
                <a:tc>
                  <a:txBody>
                    <a:bodyPr/>
                    <a:lstStyle/>
                    <a:p>
                      <a:pPr algn="ctr" rtl="0" fontAlgn="ctr"/>
                      <a:r>
                        <a:rPr lang="es-CO" sz="1200" b="0" i="0" u="none" strike="noStrike">
                          <a:solidFill>
                            <a:srgbClr val="000000"/>
                          </a:solidFill>
                          <a:effectLst/>
                          <a:latin typeface="+mn-lt"/>
                        </a:rPr>
                        <a:t>1.341</a:t>
                      </a:r>
                    </a:p>
                  </a:txBody>
                  <a:tcPr marL="9525" marR="9525" marT="9525" marB="0" anchor="ctr"/>
                </a:tc>
                <a:tc>
                  <a:txBody>
                    <a:bodyPr/>
                    <a:lstStyle/>
                    <a:p>
                      <a:pPr algn="ctr" rtl="0" fontAlgn="ctr"/>
                      <a:r>
                        <a:rPr lang="es-CO" sz="1200" b="0" i="0" u="none" strike="noStrike">
                          <a:solidFill>
                            <a:srgbClr val="000000"/>
                          </a:solidFill>
                          <a:effectLst/>
                          <a:latin typeface="+mn-lt"/>
                        </a:rPr>
                        <a:t>90</a:t>
                      </a:r>
                    </a:p>
                  </a:txBody>
                  <a:tcPr marL="9525" marR="9525" marT="9525" marB="0" anchor="ctr"/>
                </a:tc>
                <a:tc>
                  <a:txBody>
                    <a:bodyPr/>
                    <a:lstStyle/>
                    <a:p>
                      <a:pPr algn="ctr" rtl="0" fontAlgn="ctr"/>
                      <a:r>
                        <a:rPr lang="es-CO" sz="1200" b="0" i="0" u="none" strike="noStrike" dirty="0">
                          <a:solidFill>
                            <a:srgbClr val="000000"/>
                          </a:solidFill>
                          <a:effectLst/>
                          <a:latin typeface="+mn-lt"/>
                        </a:rPr>
                        <a:t>7%</a:t>
                      </a:r>
                    </a:p>
                  </a:txBody>
                  <a:tcPr marL="9525" marR="9525" marT="9525" marB="0" anchor="ctr"/>
                </a:tc>
                <a:tc>
                  <a:txBody>
                    <a:bodyPr/>
                    <a:lstStyle/>
                    <a:p>
                      <a:pPr algn="ctr" rtl="0" fontAlgn="ctr"/>
                      <a:r>
                        <a:rPr lang="es-CO" sz="1200" b="0" i="0" u="none" strike="noStrike" dirty="0">
                          <a:solidFill>
                            <a:srgbClr val="000000"/>
                          </a:solidFill>
                          <a:effectLst/>
                          <a:latin typeface="+mn-lt"/>
                        </a:rPr>
                        <a:t>1.251</a:t>
                      </a:r>
                    </a:p>
                  </a:txBody>
                  <a:tcPr marL="9525" marR="9525" marT="9525" marB="0" anchor="ctr"/>
                </a:tc>
                <a:tc>
                  <a:txBody>
                    <a:bodyPr/>
                    <a:lstStyle/>
                    <a:p>
                      <a:pPr algn="ctr" rtl="0" fontAlgn="ctr"/>
                      <a:r>
                        <a:rPr lang="es-CO" sz="1200" b="0" i="0" u="none" strike="noStrike">
                          <a:solidFill>
                            <a:srgbClr val="000000"/>
                          </a:solidFill>
                          <a:effectLst/>
                          <a:latin typeface="+mn-lt"/>
                        </a:rPr>
                        <a:t>40</a:t>
                      </a:r>
                    </a:p>
                  </a:txBody>
                  <a:tcPr marL="9525" marR="9525" marT="9525" marB="0" anchor="ctr"/>
                </a:tc>
                <a:tc>
                  <a:txBody>
                    <a:bodyPr/>
                    <a:lstStyle/>
                    <a:p>
                      <a:pPr algn="ctr" rtl="0" fontAlgn="ctr"/>
                      <a:r>
                        <a:rPr lang="es-CO" sz="1200" b="0" i="0" u="none" strike="noStrike" dirty="0">
                          <a:solidFill>
                            <a:srgbClr val="000000"/>
                          </a:solidFill>
                          <a:effectLst/>
                          <a:latin typeface="+mn-lt"/>
                        </a:rPr>
                        <a:t>3%</a:t>
                      </a:r>
                    </a:p>
                  </a:txBody>
                  <a:tcPr marL="9525" marR="9525" marT="9525" marB="0" anchor="ctr"/>
                </a:tc>
                <a:extLst>
                  <a:ext uri="{0D108BD9-81ED-4DB2-BD59-A6C34878D82A}">
                    <a16:rowId xmlns:a16="http://schemas.microsoft.com/office/drawing/2014/main" val="482272189"/>
                  </a:ext>
                </a:extLst>
              </a:tr>
              <a:tr h="266700">
                <a:tc vMerge="1">
                  <a:txBody>
                    <a:bodyPr/>
                    <a:lstStyle/>
                    <a:p>
                      <a:endParaRPr lang="es-ES"/>
                    </a:p>
                  </a:txBody>
                  <a:tcPr marL="0" marR="0" marT="0" marB="0" horzOverflow="overflow"/>
                </a:tc>
                <a:tc>
                  <a:txBody>
                    <a:bodyPr/>
                    <a:lstStyle/>
                    <a:p>
                      <a:pPr fontAlgn="base"/>
                      <a:r>
                        <a:rPr lang="es-ES" sz="1200" dirty="0">
                          <a:effectLst/>
                          <a:latin typeface="+mn-lt"/>
                        </a:rPr>
                        <a:t>Inversión​</a:t>
                      </a:r>
                    </a:p>
                  </a:txBody>
                  <a:tcPr anchor="ctr"/>
                </a:tc>
                <a:tc>
                  <a:txBody>
                    <a:bodyPr/>
                    <a:lstStyle/>
                    <a:p>
                      <a:pPr algn="ctr" rtl="0" fontAlgn="ctr"/>
                      <a:r>
                        <a:rPr lang="es-CO" sz="1200" b="0" i="0" u="none" strike="noStrike">
                          <a:solidFill>
                            <a:srgbClr val="000000"/>
                          </a:solidFill>
                          <a:effectLst/>
                          <a:latin typeface="+mn-lt"/>
                        </a:rPr>
                        <a:t>1.200</a:t>
                      </a:r>
                    </a:p>
                  </a:txBody>
                  <a:tcPr marL="9525" marR="9525" marT="9525" marB="0" anchor="ctr"/>
                </a:tc>
                <a:tc>
                  <a:txBody>
                    <a:bodyPr/>
                    <a:lstStyle/>
                    <a:p>
                      <a:pPr algn="ctr" rtl="0" fontAlgn="ctr"/>
                      <a:r>
                        <a:rPr lang="es-CO" sz="1200" b="0" i="0" u="none" strike="noStrike">
                          <a:solidFill>
                            <a:srgbClr val="000000"/>
                          </a:solidFill>
                          <a:effectLst/>
                          <a:latin typeface="+mn-lt"/>
                        </a:rPr>
                        <a:t>721</a:t>
                      </a:r>
                    </a:p>
                  </a:txBody>
                  <a:tcPr marL="9525" marR="9525" marT="9525" marB="0" anchor="ctr"/>
                </a:tc>
                <a:tc>
                  <a:txBody>
                    <a:bodyPr/>
                    <a:lstStyle/>
                    <a:p>
                      <a:pPr algn="ctr" rtl="0" fontAlgn="ctr"/>
                      <a:r>
                        <a:rPr lang="es-CO" sz="1200" b="0" i="0" u="none" strike="noStrike">
                          <a:solidFill>
                            <a:srgbClr val="000000"/>
                          </a:solidFill>
                          <a:effectLst/>
                          <a:latin typeface="+mn-lt"/>
                        </a:rPr>
                        <a:t>60%</a:t>
                      </a:r>
                    </a:p>
                  </a:txBody>
                  <a:tcPr marL="9525" marR="9525" marT="9525" marB="0" anchor="ctr"/>
                </a:tc>
                <a:tc>
                  <a:txBody>
                    <a:bodyPr/>
                    <a:lstStyle/>
                    <a:p>
                      <a:pPr algn="ctr" rtl="0" fontAlgn="ctr"/>
                      <a:r>
                        <a:rPr lang="es-CO" sz="1200" b="0" i="0" u="none" strike="noStrike" dirty="0">
                          <a:solidFill>
                            <a:srgbClr val="000000"/>
                          </a:solidFill>
                          <a:effectLst/>
                          <a:latin typeface="+mn-lt"/>
                        </a:rPr>
                        <a:t>479</a:t>
                      </a:r>
                    </a:p>
                  </a:txBody>
                  <a:tcPr marL="9525" marR="9525" marT="9525" marB="0" anchor="ctr"/>
                </a:tc>
                <a:tc>
                  <a:txBody>
                    <a:bodyPr/>
                    <a:lstStyle/>
                    <a:p>
                      <a:pPr algn="ctr" rtl="0" fontAlgn="ctr"/>
                      <a:r>
                        <a:rPr lang="es-CO" sz="1200" b="0" i="0" u="none" strike="noStrike" dirty="0">
                          <a:solidFill>
                            <a:srgbClr val="000000"/>
                          </a:solidFill>
                          <a:effectLst/>
                          <a:latin typeface="+mn-lt"/>
                        </a:rPr>
                        <a:t>412</a:t>
                      </a:r>
                    </a:p>
                  </a:txBody>
                  <a:tcPr marL="9525" marR="9525" marT="9525" marB="0" anchor="ctr"/>
                </a:tc>
                <a:tc>
                  <a:txBody>
                    <a:bodyPr/>
                    <a:lstStyle/>
                    <a:p>
                      <a:pPr algn="ctr" rtl="0" fontAlgn="ctr"/>
                      <a:r>
                        <a:rPr lang="es-CO" sz="1200" b="0" i="0" u="none" strike="noStrike" dirty="0">
                          <a:solidFill>
                            <a:srgbClr val="000000"/>
                          </a:solidFill>
                          <a:effectLst/>
                          <a:latin typeface="+mn-lt"/>
                        </a:rPr>
                        <a:t>34%</a:t>
                      </a:r>
                    </a:p>
                  </a:txBody>
                  <a:tcPr marL="9525" marR="9525" marT="9525" marB="0" anchor="ctr"/>
                </a:tc>
                <a:extLst>
                  <a:ext uri="{0D108BD9-81ED-4DB2-BD59-A6C34878D82A}">
                    <a16:rowId xmlns:a16="http://schemas.microsoft.com/office/drawing/2014/main" val="1884101297"/>
                  </a:ext>
                </a:extLst>
              </a:tr>
              <a:tr h="281608">
                <a:tc vMerge="1">
                  <a:txBody>
                    <a:bodyPr/>
                    <a:lstStyle/>
                    <a:p>
                      <a:endParaRPr lang="es-ES"/>
                    </a:p>
                  </a:txBody>
                  <a:tcPr marL="0" marR="0" marT="0" marB="0" horzOverflow="overflow"/>
                </a:tc>
                <a:tc>
                  <a:txBody>
                    <a:bodyPr/>
                    <a:lstStyle/>
                    <a:p>
                      <a:pPr fontAlgn="base"/>
                      <a:r>
                        <a:rPr lang="es-ES" sz="1200" b="1" dirty="0">
                          <a:effectLst/>
                          <a:latin typeface="+mn-lt"/>
                        </a:rPr>
                        <a:t>Subtotal​</a:t>
                      </a:r>
                    </a:p>
                  </a:txBody>
                  <a:tcPr anchor="ctr"/>
                </a:tc>
                <a:tc>
                  <a:txBody>
                    <a:bodyPr/>
                    <a:lstStyle/>
                    <a:p>
                      <a:pPr algn="ctr" rtl="0" fontAlgn="ctr"/>
                      <a:r>
                        <a:rPr lang="es-CO" sz="1200" b="1" i="0" u="none" strike="noStrike">
                          <a:solidFill>
                            <a:srgbClr val="000000"/>
                          </a:solidFill>
                          <a:effectLst/>
                          <a:latin typeface="+mn-lt"/>
                        </a:rPr>
                        <a:t>2.541</a:t>
                      </a:r>
                    </a:p>
                  </a:txBody>
                  <a:tcPr marL="9525" marR="9525" marT="9525" marB="0" anchor="ctr"/>
                </a:tc>
                <a:tc>
                  <a:txBody>
                    <a:bodyPr/>
                    <a:lstStyle/>
                    <a:p>
                      <a:pPr algn="ctr" rtl="0" fontAlgn="ctr"/>
                      <a:r>
                        <a:rPr lang="es-CO" sz="1200" b="1" i="0" u="none" strike="noStrike">
                          <a:solidFill>
                            <a:srgbClr val="000000"/>
                          </a:solidFill>
                          <a:effectLst/>
                          <a:latin typeface="+mn-lt"/>
                        </a:rPr>
                        <a:t>811</a:t>
                      </a:r>
                    </a:p>
                  </a:txBody>
                  <a:tcPr marL="9525" marR="9525" marT="9525" marB="0" anchor="ctr"/>
                </a:tc>
                <a:tc>
                  <a:txBody>
                    <a:bodyPr/>
                    <a:lstStyle/>
                    <a:p>
                      <a:pPr algn="ctr" rtl="0" fontAlgn="ctr"/>
                      <a:r>
                        <a:rPr lang="es-CO" sz="1200" b="1" i="0" u="none" strike="noStrike">
                          <a:solidFill>
                            <a:srgbClr val="000000"/>
                          </a:solidFill>
                          <a:effectLst/>
                          <a:latin typeface="+mn-lt"/>
                        </a:rPr>
                        <a:t>32%</a:t>
                      </a:r>
                    </a:p>
                  </a:txBody>
                  <a:tcPr marL="9525" marR="9525" marT="9525" marB="0" anchor="ctr"/>
                </a:tc>
                <a:tc>
                  <a:txBody>
                    <a:bodyPr/>
                    <a:lstStyle/>
                    <a:p>
                      <a:pPr algn="ctr" rtl="0" fontAlgn="ctr"/>
                      <a:r>
                        <a:rPr lang="es-CO" sz="1200" b="1" i="0" u="none" strike="noStrike" dirty="0">
                          <a:solidFill>
                            <a:srgbClr val="000000"/>
                          </a:solidFill>
                          <a:effectLst/>
                          <a:latin typeface="+mn-lt"/>
                        </a:rPr>
                        <a:t>1.730</a:t>
                      </a:r>
                    </a:p>
                  </a:txBody>
                  <a:tcPr marL="9525" marR="9525" marT="9525" marB="0" anchor="ctr"/>
                </a:tc>
                <a:tc>
                  <a:txBody>
                    <a:bodyPr/>
                    <a:lstStyle/>
                    <a:p>
                      <a:pPr algn="ctr" rtl="0" fontAlgn="ctr"/>
                      <a:r>
                        <a:rPr lang="es-CO" sz="1200" b="1" i="0" u="none" strike="noStrike" dirty="0">
                          <a:solidFill>
                            <a:srgbClr val="000000"/>
                          </a:solidFill>
                          <a:effectLst/>
                          <a:latin typeface="+mn-lt"/>
                        </a:rPr>
                        <a:t>452</a:t>
                      </a:r>
                    </a:p>
                  </a:txBody>
                  <a:tcPr marL="9525" marR="9525" marT="9525" marB="0" anchor="ctr"/>
                </a:tc>
                <a:tc>
                  <a:txBody>
                    <a:bodyPr/>
                    <a:lstStyle/>
                    <a:p>
                      <a:pPr algn="ctr" rtl="0" fontAlgn="ctr"/>
                      <a:r>
                        <a:rPr lang="es-CO" sz="1200" b="1" i="0" u="none" strike="noStrike" dirty="0">
                          <a:solidFill>
                            <a:srgbClr val="000000"/>
                          </a:solidFill>
                          <a:effectLst/>
                          <a:latin typeface="+mn-lt"/>
                        </a:rPr>
                        <a:t>18%</a:t>
                      </a:r>
                    </a:p>
                  </a:txBody>
                  <a:tcPr marL="9525" marR="9525" marT="9525" marB="0" anchor="ctr"/>
                </a:tc>
                <a:extLst>
                  <a:ext uri="{0D108BD9-81ED-4DB2-BD59-A6C34878D82A}">
                    <a16:rowId xmlns:a16="http://schemas.microsoft.com/office/drawing/2014/main" val="1651030327"/>
                  </a:ext>
                </a:extLst>
              </a:tr>
              <a:tr h="304800">
                <a:tc rowSpan="3">
                  <a:txBody>
                    <a:bodyPr/>
                    <a:lstStyle/>
                    <a:p>
                      <a:pPr fontAlgn="base"/>
                      <a:r>
                        <a:rPr lang="es-ES" sz="1200" dirty="0">
                          <a:effectLst/>
                          <a:latin typeface="+mn-lt"/>
                        </a:rPr>
                        <a:t>Grupo de Comunicaciones y Prensa / Oficina de Tecnologías de la Información y las Comunicaciones​</a:t>
                      </a:r>
                    </a:p>
                  </a:txBody>
                  <a:tcPr anchor="ctr"/>
                </a:tc>
                <a:tc>
                  <a:txBody>
                    <a:bodyPr/>
                    <a:lstStyle/>
                    <a:p>
                      <a:pPr fontAlgn="base"/>
                      <a:r>
                        <a:rPr lang="es-ES" sz="1200" dirty="0">
                          <a:effectLst/>
                          <a:latin typeface="+mn-lt"/>
                        </a:rPr>
                        <a:t>Transferencias​</a:t>
                      </a:r>
                    </a:p>
                  </a:txBody>
                  <a:tcPr anchor="ctr"/>
                </a:tc>
                <a:tc>
                  <a:txBody>
                    <a:bodyPr/>
                    <a:lstStyle/>
                    <a:p>
                      <a:pPr algn="ctr" rtl="0" fontAlgn="ctr"/>
                      <a:r>
                        <a:rPr lang="es-CO" sz="1200" b="0" i="0" u="none" strike="noStrike" dirty="0">
                          <a:solidFill>
                            <a:srgbClr val="000000"/>
                          </a:solidFill>
                          <a:effectLst/>
                          <a:latin typeface="+mn-lt"/>
                        </a:rPr>
                        <a:t>776</a:t>
                      </a:r>
                    </a:p>
                  </a:txBody>
                  <a:tcPr marL="9525" marR="9525" marT="9525" marB="0" anchor="ctr"/>
                </a:tc>
                <a:tc>
                  <a:txBody>
                    <a:bodyPr/>
                    <a:lstStyle/>
                    <a:p>
                      <a:pPr algn="ctr" rtl="0" fontAlgn="ctr"/>
                      <a:r>
                        <a:rPr lang="es-CO" sz="1200" b="0" i="0" u="none" strike="noStrike">
                          <a:solidFill>
                            <a:srgbClr val="000000"/>
                          </a:solidFill>
                          <a:effectLst/>
                          <a:latin typeface="+mn-lt"/>
                        </a:rPr>
                        <a:t>776</a:t>
                      </a:r>
                    </a:p>
                  </a:txBody>
                  <a:tcPr marL="9525" marR="9525" marT="9525" marB="0" anchor="ctr"/>
                </a:tc>
                <a:tc>
                  <a:txBody>
                    <a:bodyPr/>
                    <a:lstStyle/>
                    <a:p>
                      <a:pPr algn="ctr" rtl="0" fontAlgn="ctr"/>
                      <a:r>
                        <a:rPr lang="es-CO" sz="1200" b="0" i="0" u="none" strike="noStrike">
                          <a:solidFill>
                            <a:srgbClr val="000000"/>
                          </a:solidFill>
                          <a:effectLst/>
                          <a:latin typeface="+mn-lt"/>
                        </a:rPr>
                        <a:t>100%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271</a:t>
                      </a:r>
                    </a:p>
                  </a:txBody>
                  <a:tcPr marL="9525" marR="9525" marT="9525" marB="0" anchor="ctr"/>
                </a:tc>
                <a:tc>
                  <a:txBody>
                    <a:bodyPr/>
                    <a:lstStyle/>
                    <a:p>
                      <a:pPr algn="ctr" rtl="0" fontAlgn="ctr"/>
                      <a:r>
                        <a:rPr lang="es-CO" sz="1200" b="0" i="0" u="none" strike="noStrike" dirty="0">
                          <a:solidFill>
                            <a:srgbClr val="000000"/>
                          </a:solidFill>
                          <a:effectLst/>
                          <a:latin typeface="+mn-lt"/>
                        </a:rPr>
                        <a:t>35%</a:t>
                      </a:r>
                    </a:p>
                  </a:txBody>
                  <a:tcPr marL="9525" marR="9525" marT="9525" marB="0" anchor="ctr"/>
                </a:tc>
                <a:extLst>
                  <a:ext uri="{0D108BD9-81ED-4DB2-BD59-A6C34878D82A}">
                    <a16:rowId xmlns:a16="http://schemas.microsoft.com/office/drawing/2014/main" val="3229752397"/>
                  </a:ext>
                </a:extLst>
              </a:tr>
              <a:tr h="281608">
                <a:tc vMerge="1">
                  <a:txBody>
                    <a:bodyPr/>
                    <a:lstStyle/>
                    <a:p>
                      <a:endParaRPr lang="es-ES"/>
                    </a:p>
                  </a:txBody>
                  <a:tcPr marL="0" marR="0" marT="0" marB="0" horzOverflow="overflow"/>
                </a:tc>
                <a:tc>
                  <a:txBody>
                    <a:bodyPr/>
                    <a:lstStyle/>
                    <a:p>
                      <a:pPr fontAlgn="base"/>
                      <a:r>
                        <a:rPr lang="es-ES" sz="1200" dirty="0">
                          <a:effectLst/>
                          <a:latin typeface="+mn-lt"/>
                        </a:rPr>
                        <a:t>Inversión​</a:t>
                      </a:r>
                    </a:p>
                  </a:txBody>
                  <a:tcPr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tc>
                  <a:txBody>
                    <a:bodyPr/>
                    <a:lstStyle/>
                    <a:p>
                      <a:pPr algn="ctr" rtl="0" fontAlgn="ctr"/>
                      <a:r>
                        <a:rPr lang="es-CO" sz="12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995158886"/>
                  </a:ext>
                </a:extLst>
              </a:tr>
              <a:tr h="281608">
                <a:tc vMerge="1">
                  <a:txBody>
                    <a:bodyPr/>
                    <a:lstStyle/>
                    <a:p>
                      <a:endParaRPr lang="es-ES"/>
                    </a:p>
                  </a:txBody>
                  <a:tcPr marL="0" marR="0" marT="0" marB="0" horzOverflow="overflow"/>
                </a:tc>
                <a:tc>
                  <a:txBody>
                    <a:bodyPr/>
                    <a:lstStyle/>
                    <a:p>
                      <a:pPr fontAlgn="base"/>
                      <a:r>
                        <a:rPr lang="es-ES" sz="1200" b="1" dirty="0">
                          <a:effectLst/>
                          <a:latin typeface="+mn-lt"/>
                        </a:rPr>
                        <a:t>Subtotal​</a:t>
                      </a:r>
                    </a:p>
                  </a:txBody>
                  <a:tcPr anchor="ctr"/>
                </a:tc>
                <a:tc>
                  <a:txBody>
                    <a:bodyPr/>
                    <a:lstStyle/>
                    <a:p>
                      <a:pPr algn="ctr" rtl="0" fontAlgn="ctr"/>
                      <a:r>
                        <a:rPr lang="es-CO" sz="1200" b="1" i="0" u="none" strike="noStrike">
                          <a:solidFill>
                            <a:srgbClr val="000000"/>
                          </a:solidFill>
                          <a:effectLst/>
                          <a:latin typeface="+mn-lt"/>
                        </a:rPr>
                        <a:t>776</a:t>
                      </a:r>
                    </a:p>
                  </a:txBody>
                  <a:tcPr marL="9525" marR="9525" marT="9525" marB="0" anchor="ctr"/>
                </a:tc>
                <a:tc>
                  <a:txBody>
                    <a:bodyPr/>
                    <a:lstStyle/>
                    <a:p>
                      <a:pPr algn="ctr" rtl="0" fontAlgn="ctr"/>
                      <a:r>
                        <a:rPr lang="es-CO" sz="1200" b="1" i="0" u="none" strike="noStrike">
                          <a:solidFill>
                            <a:srgbClr val="000000"/>
                          </a:solidFill>
                          <a:effectLst/>
                          <a:latin typeface="+mn-lt"/>
                        </a:rPr>
                        <a:t>776</a:t>
                      </a:r>
                    </a:p>
                  </a:txBody>
                  <a:tcPr marL="9525" marR="9525" marT="9525" marB="0" anchor="ctr"/>
                </a:tc>
                <a:tc>
                  <a:txBody>
                    <a:bodyPr/>
                    <a:lstStyle/>
                    <a:p>
                      <a:pPr algn="ctr" rtl="0" fontAlgn="ctr"/>
                      <a:r>
                        <a:rPr lang="es-CO" sz="1200" b="1" i="0" u="none" strike="noStrike" dirty="0">
                          <a:solidFill>
                            <a:srgbClr val="000000"/>
                          </a:solidFill>
                          <a:effectLst/>
                          <a:latin typeface="+mn-lt"/>
                        </a:rPr>
                        <a:t>100%</a:t>
                      </a:r>
                    </a:p>
                  </a:txBody>
                  <a:tcPr marL="9525" marR="9525" marT="9525" marB="0" anchor="ctr"/>
                </a:tc>
                <a:tc>
                  <a:txBody>
                    <a:bodyPr/>
                    <a:lstStyle/>
                    <a:p>
                      <a:pPr algn="ctr" rtl="0" fontAlgn="ctr"/>
                      <a:r>
                        <a:rPr lang="es-CO" sz="1200" b="1" i="0" u="none" strike="noStrike" dirty="0">
                          <a:solidFill>
                            <a:srgbClr val="000000"/>
                          </a:solidFill>
                          <a:effectLst/>
                          <a:latin typeface="+mn-lt"/>
                        </a:rPr>
                        <a:t>0</a:t>
                      </a:r>
                    </a:p>
                  </a:txBody>
                  <a:tcPr marL="9525" marR="9525" marT="9525" marB="0" anchor="ctr"/>
                </a:tc>
                <a:tc>
                  <a:txBody>
                    <a:bodyPr/>
                    <a:lstStyle/>
                    <a:p>
                      <a:pPr algn="ctr" rtl="0" fontAlgn="ctr"/>
                      <a:r>
                        <a:rPr lang="es-CO" sz="1200" b="1" i="0" u="none" strike="noStrike" dirty="0">
                          <a:solidFill>
                            <a:srgbClr val="000000"/>
                          </a:solidFill>
                          <a:effectLst/>
                          <a:latin typeface="+mn-lt"/>
                        </a:rPr>
                        <a:t>271</a:t>
                      </a:r>
                    </a:p>
                  </a:txBody>
                  <a:tcPr marL="9525" marR="9525" marT="9525" marB="0" anchor="ctr"/>
                </a:tc>
                <a:tc>
                  <a:txBody>
                    <a:bodyPr/>
                    <a:lstStyle/>
                    <a:p>
                      <a:pPr algn="ctr" rtl="0" fontAlgn="ctr"/>
                      <a:r>
                        <a:rPr lang="es-CO" sz="1200" b="1" i="0" u="none" strike="noStrike" dirty="0">
                          <a:solidFill>
                            <a:srgbClr val="000000"/>
                          </a:solidFill>
                          <a:effectLst/>
                          <a:latin typeface="+mn-lt"/>
                        </a:rPr>
                        <a:t>35%</a:t>
                      </a:r>
                    </a:p>
                  </a:txBody>
                  <a:tcPr marL="9525" marR="9525" marT="9525" marB="0" anchor="ctr"/>
                </a:tc>
                <a:extLst>
                  <a:ext uri="{0D108BD9-81ED-4DB2-BD59-A6C34878D82A}">
                    <a16:rowId xmlns:a16="http://schemas.microsoft.com/office/drawing/2014/main" val="3887279"/>
                  </a:ext>
                </a:extLst>
              </a:tr>
              <a:tr h="285750">
                <a:tc gridSpan="2">
                  <a:txBody>
                    <a:bodyPr/>
                    <a:lstStyle/>
                    <a:p>
                      <a:pPr algn="ctr" fontAlgn="base"/>
                      <a:r>
                        <a:rPr lang="es-ES" sz="1200" b="1" dirty="0">
                          <a:solidFill>
                            <a:schemeClr val="tx1"/>
                          </a:solidFill>
                          <a:effectLst/>
                          <a:latin typeface="+mn-lt"/>
                        </a:rPr>
                        <a:t>TOTAL​</a:t>
                      </a:r>
                    </a:p>
                  </a:txBody>
                  <a:tcPr anchor="ctr">
                    <a:solidFill>
                      <a:srgbClr val="C49E41"/>
                    </a:solidFill>
                  </a:tcPr>
                </a:tc>
                <a:tc hMerge="1">
                  <a:txBody>
                    <a:bodyPr/>
                    <a:lstStyle/>
                    <a:p>
                      <a:endParaRPr lang="es-ES"/>
                    </a:p>
                  </a:txBody>
                  <a:tcPr marL="0" marR="0" marT="0" marB="0" horzOverflow="overflow"/>
                </a:tc>
                <a:tc>
                  <a:txBody>
                    <a:bodyPr/>
                    <a:lstStyle/>
                    <a:p>
                      <a:pPr algn="ctr" rtl="0" fontAlgn="ctr"/>
                      <a:r>
                        <a:rPr lang="es-CO" sz="1200" b="1" i="0" u="none" strike="noStrike">
                          <a:solidFill>
                            <a:srgbClr val="000000"/>
                          </a:solidFill>
                          <a:effectLst/>
                          <a:latin typeface="+mn-lt"/>
                        </a:rPr>
                        <a:t>28.292</a:t>
                      </a:r>
                    </a:p>
                  </a:txBody>
                  <a:tcPr marL="9525" marR="9525" marT="9525" marB="0" anchor="ctr">
                    <a:solidFill>
                      <a:srgbClr val="C49E41"/>
                    </a:solidFill>
                  </a:tcPr>
                </a:tc>
                <a:tc>
                  <a:txBody>
                    <a:bodyPr/>
                    <a:lstStyle/>
                    <a:p>
                      <a:pPr algn="ctr" rtl="0" fontAlgn="ctr"/>
                      <a:r>
                        <a:rPr lang="es-CO" sz="1200" b="1" i="0" u="none" strike="noStrike">
                          <a:solidFill>
                            <a:srgbClr val="000000"/>
                          </a:solidFill>
                          <a:effectLst/>
                          <a:latin typeface="+mn-lt"/>
                        </a:rPr>
                        <a:t>18.254</a:t>
                      </a:r>
                    </a:p>
                  </a:txBody>
                  <a:tcPr marL="9525" marR="9525" marT="9525" marB="0" anchor="ctr">
                    <a:solidFill>
                      <a:srgbClr val="C49E41"/>
                    </a:solidFill>
                  </a:tcPr>
                </a:tc>
                <a:tc>
                  <a:txBody>
                    <a:bodyPr/>
                    <a:lstStyle/>
                    <a:p>
                      <a:pPr algn="ctr" rtl="0" fontAlgn="ctr"/>
                      <a:r>
                        <a:rPr lang="es-CO" sz="1200" b="1" i="0" u="none" strike="noStrike">
                          <a:solidFill>
                            <a:srgbClr val="000000"/>
                          </a:solidFill>
                          <a:effectLst/>
                          <a:latin typeface="+mn-lt"/>
                        </a:rPr>
                        <a:t>65%</a:t>
                      </a:r>
                    </a:p>
                  </a:txBody>
                  <a:tcPr marL="9525" marR="9525" marT="9525" marB="0" anchor="ctr">
                    <a:solidFill>
                      <a:srgbClr val="C49E41"/>
                    </a:solidFill>
                  </a:tcPr>
                </a:tc>
                <a:tc>
                  <a:txBody>
                    <a:bodyPr/>
                    <a:lstStyle/>
                    <a:p>
                      <a:pPr algn="ctr" rtl="0" fontAlgn="ctr"/>
                      <a:r>
                        <a:rPr lang="es-CO" sz="1200" b="1" i="0" u="none" strike="noStrike" dirty="0">
                          <a:solidFill>
                            <a:srgbClr val="000000"/>
                          </a:solidFill>
                          <a:effectLst/>
                          <a:latin typeface="+mn-lt"/>
                        </a:rPr>
                        <a:t>10.038</a:t>
                      </a:r>
                    </a:p>
                  </a:txBody>
                  <a:tcPr marL="9525" marR="9525" marT="9525" marB="0" anchor="ctr">
                    <a:solidFill>
                      <a:srgbClr val="C49E41"/>
                    </a:solidFill>
                  </a:tcPr>
                </a:tc>
                <a:tc>
                  <a:txBody>
                    <a:bodyPr/>
                    <a:lstStyle/>
                    <a:p>
                      <a:pPr algn="ctr" rtl="0" fontAlgn="ctr"/>
                      <a:r>
                        <a:rPr lang="es-CO" sz="1200" b="1" i="0" u="none" strike="noStrike" dirty="0">
                          <a:solidFill>
                            <a:srgbClr val="000000"/>
                          </a:solidFill>
                          <a:effectLst/>
                          <a:latin typeface="+mn-lt"/>
                        </a:rPr>
                        <a:t>14.039</a:t>
                      </a:r>
                    </a:p>
                  </a:txBody>
                  <a:tcPr marL="9525" marR="9525" marT="9525" marB="0" anchor="ctr">
                    <a:solidFill>
                      <a:srgbClr val="C49E41"/>
                    </a:solidFill>
                  </a:tcPr>
                </a:tc>
                <a:tc>
                  <a:txBody>
                    <a:bodyPr/>
                    <a:lstStyle/>
                    <a:p>
                      <a:pPr algn="ctr" rtl="0" fontAlgn="ctr"/>
                      <a:r>
                        <a:rPr lang="es-CO" sz="1200" b="1" i="0" u="none" strike="noStrike" dirty="0">
                          <a:solidFill>
                            <a:srgbClr val="000000"/>
                          </a:solidFill>
                          <a:effectLst/>
                          <a:latin typeface="+mn-lt"/>
                        </a:rPr>
                        <a:t>50%</a:t>
                      </a:r>
                    </a:p>
                  </a:txBody>
                  <a:tcPr marL="9525" marR="9525" marT="9525" marB="0" anchor="ctr">
                    <a:solidFill>
                      <a:srgbClr val="C49E41"/>
                    </a:solidFill>
                  </a:tcPr>
                </a:tc>
                <a:extLst>
                  <a:ext uri="{0D108BD9-81ED-4DB2-BD59-A6C34878D82A}">
                    <a16:rowId xmlns:a16="http://schemas.microsoft.com/office/drawing/2014/main" val="428235292"/>
                  </a:ext>
                </a:extLst>
              </a:tr>
              <a:tr h="285750">
                <a:tc gridSpan="8">
                  <a:txBody>
                    <a:bodyPr/>
                    <a:lstStyle/>
                    <a:p>
                      <a:pPr fontAlgn="base"/>
                      <a:r>
                        <a:rPr lang="es-ES" sz="1200" dirty="0">
                          <a:effectLst/>
                        </a:rPr>
                        <a:t>Nota: La apropiación no comprometida incluye los saldos de CDP sin utilizar más la apropiación disponible​</a:t>
                      </a:r>
                    </a:p>
                  </a:txBody>
                  <a:tcPr anchor="ct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1649367358"/>
                  </a:ext>
                </a:extLst>
              </a:tr>
            </a:tbl>
          </a:graphicData>
        </a:graphic>
      </p:graphicFrame>
    </p:spTree>
    <p:extLst>
      <p:ext uri="{BB962C8B-B14F-4D97-AF65-F5344CB8AC3E}">
        <p14:creationId xmlns:p14="http://schemas.microsoft.com/office/powerpoint/2010/main" val="4760029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0" y="2469827"/>
            <a:ext cx="8560904" cy="2317785"/>
          </a:xfrm>
        </p:spPr>
        <p:txBody>
          <a:bodyPr>
            <a:normAutofit fontScale="90000"/>
          </a:bodyPr>
          <a:lstStyle/>
          <a:p>
            <a:r>
              <a:rPr lang="es-ES" sz="4800" b="1" dirty="0">
                <a:solidFill>
                  <a:schemeClr val="bg1"/>
                </a:solidFill>
                <a:latin typeface="Helvetica" pitchFamily="2" charset="0"/>
              </a:rPr>
              <a:t>Comité Institucional de </a:t>
            </a:r>
            <a:br>
              <a:rPr lang="es-ES" sz="4800" b="1" dirty="0">
                <a:solidFill>
                  <a:schemeClr val="bg1"/>
                </a:solidFill>
                <a:latin typeface="Helvetica" pitchFamily="2" charset="0"/>
              </a:rPr>
            </a:br>
            <a:r>
              <a:rPr lang="es-ES" sz="4800" b="1" dirty="0">
                <a:solidFill>
                  <a:schemeClr val="bg1"/>
                </a:solidFill>
                <a:latin typeface="Helvetica" pitchFamily="2" charset="0"/>
              </a:rPr>
              <a:t>Gestión y Desempeño </a:t>
            </a:r>
            <a:br>
              <a:rPr lang="es-ES" sz="4800" b="1" dirty="0">
                <a:solidFill>
                  <a:schemeClr val="bg1"/>
                </a:solidFill>
                <a:latin typeface="Helvetica" pitchFamily="2" charset="0"/>
              </a:rPr>
            </a:br>
            <a:br>
              <a:rPr lang="es-ES" sz="4800" b="1" dirty="0">
                <a:solidFill>
                  <a:schemeClr val="bg1"/>
                </a:solidFill>
                <a:latin typeface="Helvetica" pitchFamily="2" charset="0"/>
              </a:rPr>
            </a:br>
            <a:r>
              <a:rPr lang="es-ES" sz="3100" b="1" dirty="0">
                <a:solidFill>
                  <a:schemeClr val="bg1"/>
                </a:solidFill>
                <a:latin typeface="Helvetica" pitchFamily="2" charset="0"/>
              </a:rPr>
              <a:t>Noviembre 21 de 2023</a:t>
            </a:r>
            <a:endParaRPr lang="es-ES" sz="4800" b="1" dirty="0">
              <a:solidFill>
                <a:schemeClr val="bg1"/>
              </a:solidFill>
              <a:latin typeface="Helvetica" pitchFamily="2" charset="0"/>
            </a:endParaRPr>
          </a:p>
        </p:txBody>
      </p:sp>
    </p:spTree>
    <p:extLst>
      <p:ext uri="{BB962C8B-B14F-4D97-AF65-F5344CB8AC3E}">
        <p14:creationId xmlns:p14="http://schemas.microsoft.com/office/powerpoint/2010/main" val="1482975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3443120" y="230569"/>
            <a:ext cx="6797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Helvetica"/>
              </a:rPr>
              <a:t>Ejecución presupuestal Vigencia fiscal 2023</a:t>
            </a:r>
            <a:endParaRPr kumimoji="0" lang="es-ES" sz="2400" b="0" i="0" u="none" strike="noStrike" kern="1200" cap="none" spc="0" normalizeH="0" baseline="0" noProof="0" dirty="0">
              <a:ln>
                <a:noFill/>
              </a:ln>
              <a:solidFill>
                <a:srgbClr val="C49E41"/>
              </a:solidFill>
              <a:effectLst/>
              <a:uLnTx/>
              <a:uFillTx/>
              <a:latin typeface="Helvetica"/>
              <a:ea typeface="+mj-ea"/>
              <a:cs typeface="Helvetica"/>
            </a:endParaRPr>
          </a:p>
        </p:txBody>
      </p:sp>
      <p:sp>
        <p:nvSpPr>
          <p:cNvPr id="8" name="CuadroTexto 1">
            <a:extLst>
              <a:ext uri="{FF2B5EF4-FFF2-40B4-BE49-F238E27FC236}">
                <a16:creationId xmlns:a16="http://schemas.microsoft.com/office/drawing/2014/main" id="{58DEFD03-61B6-C93D-4EB3-D3521392C330}"/>
              </a:ext>
            </a:extLst>
          </p:cNvPr>
          <p:cNvSpPr txBox="1"/>
          <p:nvPr/>
        </p:nvSpPr>
        <p:spPr>
          <a:xfrm>
            <a:off x="9630460" y="983080"/>
            <a:ext cx="2395912" cy="30777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400" b="0" i="0" u="none" strike="noStrike" kern="1200" cap="none" spc="0" normalizeH="0" baseline="0" noProof="0" dirty="0">
                <a:ln>
                  <a:noFill/>
                </a:ln>
                <a:solidFill>
                  <a:prstClr val="black"/>
                </a:solidFill>
                <a:effectLst/>
                <a:uLnTx/>
                <a:uFillTx/>
                <a:latin typeface="Helvetica"/>
                <a:ea typeface="+mn-ea"/>
                <a:cs typeface="Calibri"/>
              </a:rPr>
              <a:t>Cifras en millones de pesos</a:t>
            </a:r>
            <a:endParaRPr kumimoji="0" lang="es-ES" sz="14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5" name="Tabla 4">
            <a:extLst>
              <a:ext uri="{FF2B5EF4-FFF2-40B4-BE49-F238E27FC236}">
                <a16:creationId xmlns:a16="http://schemas.microsoft.com/office/drawing/2014/main" id="{4F7D924C-8330-21B0-F0D5-60307D7A2A2E}"/>
              </a:ext>
            </a:extLst>
          </p:cNvPr>
          <p:cNvGraphicFramePr>
            <a:graphicFrameLocks noGrp="1"/>
          </p:cNvGraphicFramePr>
          <p:nvPr/>
        </p:nvGraphicFramePr>
        <p:xfrm>
          <a:off x="161925" y="1294757"/>
          <a:ext cx="11868135" cy="4792068"/>
        </p:xfrm>
        <a:graphic>
          <a:graphicData uri="http://schemas.openxmlformats.org/drawingml/2006/table">
            <a:tbl>
              <a:tblPr firstRow="1" bandRow="1">
                <a:tableStyleId>{EB9631B5-78F2-41C9-869B-9F39066F8104}</a:tableStyleId>
              </a:tblPr>
              <a:tblGrid>
                <a:gridCol w="2228850">
                  <a:extLst>
                    <a:ext uri="{9D8B030D-6E8A-4147-A177-3AD203B41FA5}">
                      <a16:colId xmlns:a16="http://schemas.microsoft.com/office/drawing/2014/main" val="442644546"/>
                    </a:ext>
                  </a:extLst>
                </a:gridCol>
                <a:gridCol w="1212111">
                  <a:extLst>
                    <a:ext uri="{9D8B030D-6E8A-4147-A177-3AD203B41FA5}">
                      <a16:colId xmlns:a16="http://schemas.microsoft.com/office/drawing/2014/main" val="832451402"/>
                    </a:ext>
                  </a:extLst>
                </a:gridCol>
                <a:gridCol w="1270955">
                  <a:extLst>
                    <a:ext uri="{9D8B030D-6E8A-4147-A177-3AD203B41FA5}">
                      <a16:colId xmlns:a16="http://schemas.microsoft.com/office/drawing/2014/main" val="1689526021"/>
                    </a:ext>
                  </a:extLst>
                </a:gridCol>
                <a:gridCol w="1322773">
                  <a:extLst>
                    <a:ext uri="{9D8B030D-6E8A-4147-A177-3AD203B41FA5}">
                      <a16:colId xmlns:a16="http://schemas.microsoft.com/office/drawing/2014/main" val="3999095893"/>
                    </a:ext>
                  </a:extLst>
                </a:gridCol>
                <a:gridCol w="1581315">
                  <a:extLst>
                    <a:ext uri="{9D8B030D-6E8A-4147-A177-3AD203B41FA5}">
                      <a16:colId xmlns:a16="http://schemas.microsoft.com/office/drawing/2014/main" val="705795622"/>
                    </a:ext>
                  </a:extLst>
                </a:gridCol>
                <a:gridCol w="1580705">
                  <a:extLst>
                    <a:ext uri="{9D8B030D-6E8A-4147-A177-3AD203B41FA5}">
                      <a16:colId xmlns:a16="http://schemas.microsoft.com/office/drawing/2014/main" val="937106191"/>
                    </a:ext>
                  </a:extLst>
                </a:gridCol>
                <a:gridCol w="1285692">
                  <a:extLst>
                    <a:ext uri="{9D8B030D-6E8A-4147-A177-3AD203B41FA5}">
                      <a16:colId xmlns:a16="http://schemas.microsoft.com/office/drawing/2014/main" val="1457287646"/>
                    </a:ext>
                  </a:extLst>
                </a:gridCol>
                <a:gridCol w="1385734">
                  <a:extLst>
                    <a:ext uri="{9D8B030D-6E8A-4147-A177-3AD203B41FA5}">
                      <a16:colId xmlns:a16="http://schemas.microsoft.com/office/drawing/2014/main" val="11597685"/>
                    </a:ext>
                  </a:extLst>
                </a:gridCol>
              </a:tblGrid>
              <a:tr h="276225">
                <a:tc gridSpan="8">
                  <a:txBody>
                    <a:bodyPr/>
                    <a:lstStyle/>
                    <a:p>
                      <a:pPr algn="ctr" fontAlgn="base"/>
                      <a:r>
                        <a:rPr lang="es-ES" sz="1600" b="1" dirty="0">
                          <a:solidFill>
                            <a:schemeClr val="tx1"/>
                          </a:solidFill>
                          <a:effectLst/>
                        </a:rPr>
                        <a:t>Secretaría General​</a:t>
                      </a:r>
                      <a:endParaRPr lang="es-ES" b="1" dirty="0">
                        <a:solidFill>
                          <a:schemeClr val="tx1"/>
                        </a:solidFill>
                        <a:effectLst/>
                      </a:endParaRPr>
                    </a:p>
                  </a:txBody>
                  <a:tcPr anchor="ctr">
                    <a:solidFill>
                      <a:srgbClr val="C49E41"/>
                    </a:solidFill>
                  </a:tcP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69677574"/>
                  </a:ext>
                </a:extLst>
              </a:tr>
              <a:tr h="419100">
                <a:tc>
                  <a:txBody>
                    <a:bodyPr/>
                    <a:lstStyle/>
                    <a:p>
                      <a:pPr algn="ctr" fontAlgn="base"/>
                      <a:r>
                        <a:rPr lang="es-ES" sz="1200" b="1" dirty="0">
                          <a:solidFill>
                            <a:schemeClr val="tx1"/>
                          </a:solidFill>
                          <a:effectLst/>
                        </a:rPr>
                        <a:t>Dependencia​</a:t>
                      </a:r>
                    </a:p>
                  </a:txBody>
                  <a:tcPr anchor="ctr">
                    <a:solidFill>
                      <a:srgbClr val="C49E41"/>
                    </a:solidFill>
                  </a:tcPr>
                </a:tc>
                <a:tc>
                  <a:txBody>
                    <a:bodyPr/>
                    <a:lstStyle/>
                    <a:p>
                      <a:pPr algn="ctr" fontAlgn="base"/>
                      <a:r>
                        <a:rPr lang="es-ES" sz="1200" b="1" dirty="0">
                          <a:solidFill>
                            <a:schemeClr val="tx1"/>
                          </a:solidFill>
                          <a:effectLst/>
                        </a:rPr>
                        <a:t>Objeto de Gasto​</a:t>
                      </a:r>
                    </a:p>
                  </a:txBody>
                  <a:tcPr anchor="ctr">
                    <a:solidFill>
                      <a:srgbClr val="C49E41"/>
                    </a:solidFill>
                  </a:tcPr>
                </a:tc>
                <a:tc>
                  <a:txBody>
                    <a:bodyPr/>
                    <a:lstStyle/>
                    <a:p>
                      <a:pPr algn="ctr" fontAlgn="base"/>
                      <a:r>
                        <a:rPr lang="es-ES" sz="1200" b="1" dirty="0">
                          <a:solidFill>
                            <a:schemeClr val="tx1"/>
                          </a:solidFill>
                          <a:effectLst/>
                        </a:rPr>
                        <a:t>Apropiación </a:t>
                      </a:r>
                    </a:p>
                    <a:p>
                      <a:pPr lvl="0" algn="ctr">
                        <a:buNone/>
                      </a:pPr>
                      <a:r>
                        <a:rPr lang="es-ES" sz="1200" b="1" dirty="0">
                          <a:solidFill>
                            <a:schemeClr val="tx1"/>
                          </a:solidFill>
                          <a:effectLst/>
                        </a:rPr>
                        <a:t>Vigente​</a:t>
                      </a:r>
                    </a:p>
                  </a:txBody>
                  <a:tcPr anchor="ctr">
                    <a:solidFill>
                      <a:srgbClr val="C49E41"/>
                    </a:solidFill>
                  </a:tcPr>
                </a:tc>
                <a:tc>
                  <a:txBody>
                    <a:bodyPr/>
                    <a:lstStyle/>
                    <a:p>
                      <a:pPr algn="ctr" fontAlgn="base"/>
                      <a:r>
                        <a:rPr lang="es-ES" sz="1200" b="1" dirty="0">
                          <a:solidFill>
                            <a:schemeClr val="tx1"/>
                          </a:solidFill>
                          <a:effectLst/>
                        </a:rPr>
                        <a:t>Compromisos​</a:t>
                      </a:r>
                    </a:p>
                  </a:txBody>
                  <a:tcPr anchor="ctr">
                    <a:solidFill>
                      <a:srgbClr val="C49E41"/>
                    </a:solidFill>
                  </a:tcPr>
                </a:tc>
                <a:tc>
                  <a:txBody>
                    <a:bodyPr/>
                    <a:lstStyle/>
                    <a:p>
                      <a:pPr algn="ctr" fontAlgn="base"/>
                      <a:r>
                        <a:rPr lang="es-ES" sz="1200" b="1" dirty="0">
                          <a:solidFill>
                            <a:schemeClr val="tx1"/>
                          </a:solidFill>
                          <a:effectLst/>
                        </a:rPr>
                        <a:t>% Compromisos​</a:t>
                      </a:r>
                    </a:p>
                  </a:txBody>
                  <a:tcPr anchor="ctr">
                    <a:solidFill>
                      <a:srgbClr val="C49E41"/>
                    </a:solidFill>
                  </a:tcPr>
                </a:tc>
                <a:tc>
                  <a:txBody>
                    <a:bodyPr/>
                    <a:lstStyle/>
                    <a:p>
                      <a:pPr algn="ctr" fontAlgn="base"/>
                      <a:r>
                        <a:rPr lang="es-ES" sz="1200" b="1" dirty="0">
                          <a:solidFill>
                            <a:schemeClr val="tx1"/>
                          </a:solidFill>
                          <a:effectLst/>
                        </a:rPr>
                        <a:t>Apropiación no </a:t>
                      </a:r>
                    </a:p>
                    <a:p>
                      <a:pPr lvl="0" algn="ctr">
                        <a:buNone/>
                      </a:pPr>
                      <a:r>
                        <a:rPr lang="es-ES" sz="1200" b="1" dirty="0">
                          <a:solidFill>
                            <a:schemeClr val="tx1"/>
                          </a:solidFill>
                          <a:effectLst/>
                        </a:rPr>
                        <a:t>Comprometida​</a:t>
                      </a:r>
                    </a:p>
                  </a:txBody>
                  <a:tcPr anchor="ctr">
                    <a:solidFill>
                      <a:srgbClr val="C49E41"/>
                    </a:solidFill>
                  </a:tcPr>
                </a:tc>
                <a:tc>
                  <a:txBody>
                    <a:bodyPr/>
                    <a:lstStyle/>
                    <a:p>
                      <a:pPr algn="ctr" fontAlgn="base"/>
                      <a:r>
                        <a:rPr lang="es-ES" sz="1200" b="1" dirty="0">
                          <a:solidFill>
                            <a:schemeClr val="tx1"/>
                          </a:solidFill>
                          <a:effectLst/>
                        </a:rPr>
                        <a:t>Obligaciones​</a:t>
                      </a:r>
                    </a:p>
                  </a:txBody>
                  <a:tcPr anchor="ctr">
                    <a:solidFill>
                      <a:srgbClr val="C49E41"/>
                    </a:solidFill>
                  </a:tcPr>
                </a:tc>
                <a:tc>
                  <a:txBody>
                    <a:bodyPr/>
                    <a:lstStyle/>
                    <a:p>
                      <a:pPr algn="ctr" fontAlgn="base"/>
                      <a:r>
                        <a:rPr lang="es-ES" sz="1200" b="1" dirty="0">
                          <a:solidFill>
                            <a:schemeClr val="tx1"/>
                          </a:solidFill>
                          <a:effectLst/>
                        </a:rPr>
                        <a:t>% Obligaciones​</a:t>
                      </a:r>
                    </a:p>
                  </a:txBody>
                  <a:tcPr anchor="ctr">
                    <a:solidFill>
                      <a:srgbClr val="C49E41"/>
                    </a:solidFill>
                  </a:tcPr>
                </a:tc>
                <a:extLst>
                  <a:ext uri="{0D108BD9-81ED-4DB2-BD59-A6C34878D82A}">
                    <a16:rowId xmlns:a16="http://schemas.microsoft.com/office/drawing/2014/main" val="4047163159"/>
                  </a:ext>
                </a:extLst>
              </a:tr>
              <a:tr h="238125">
                <a:tc rowSpan="3">
                  <a:txBody>
                    <a:bodyPr/>
                    <a:lstStyle/>
                    <a:p>
                      <a:pPr fontAlgn="base"/>
                      <a:r>
                        <a:rPr lang="es-ES" sz="1200" dirty="0">
                          <a:effectLst/>
                        </a:rPr>
                        <a:t>Secretaria General​</a:t>
                      </a:r>
                    </a:p>
                  </a:txBody>
                  <a:tcPr anchor="ctr"/>
                </a:tc>
                <a:tc>
                  <a:txBody>
                    <a:bodyPr/>
                    <a:lstStyle/>
                    <a:p>
                      <a:pPr fontAlgn="base"/>
                      <a:r>
                        <a:rPr lang="es-ES" sz="1200" dirty="0">
                          <a:effectLst/>
                        </a:rPr>
                        <a:t>Transferencias​</a:t>
                      </a:r>
                    </a:p>
                  </a:txBody>
                  <a:tcPr anchor="ctr"/>
                </a:tc>
                <a:tc>
                  <a:txBody>
                    <a:bodyPr/>
                    <a:lstStyle/>
                    <a:p>
                      <a:pPr algn="ctr" rtl="0" fontAlgn="ctr"/>
                      <a:r>
                        <a:rPr lang="es-CO" sz="1200" b="0" i="0" u="none" strike="noStrike" dirty="0">
                          <a:solidFill>
                            <a:srgbClr val="000000"/>
                          </a:solidFill>
                          <a:effectLst/>
                          <a:latin typeface="Calibri" panose="020F0502020204030204" pitchFamily="34" charset="0"/>
                        </a:rPr>
                        <a:t>8.380</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7.466</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89%</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914</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7.466</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89%</a:t>
                      </a:r>
                    </a:p>
                  </a:txBody>
                  <a:tcPr marL="9525" marR="9525" marT="9525" marB="0" anchor="ctr"/>
                </a:tc>
                <a:extLst>
                  <a:ext uri="{0D108BD9-81ED-4DB2-BD59-A6C34878D82A}">
                    <a16:rowId xmlns:a16="http://schemas.microsoft.com/office/drawing/2014/main" val="1611597270"/>
                  </a:ext>
                </a:extLst>
              </a:tr>
              <a:tr h="247650">
                <a:tc vMerge="1">
                  <a:txBody>
                    <a:bodyPr/>
                    <a:lstStyle/>
                    <a:p>
                      <a:endParaRPr lang="es-ES"/>
                    </a:p>
                  </a:txBody>
                  <a:tcPr marL="0" marR="0" marT="0" marB="0" horzOverflow="overflow"/>
                </a:tc>
                <a:tc>
                  <a:txBody>
                    <a:bodyPr/>
                    <a:lstStyle/>
                    <a:p>
                      <a:pPr fontAlgn="base"/>
                      <a:r>
                        <a:rPr lang="es-ES" sz="1200" dirty="0">
                          <a:effectLst/>
                        </a:rPr>
                        <a:t>Inversión​</a:t>
                      </a:r>
                    </a:p>
                  </a:txBody>
                  <a:tcPr anchor="ctr"/>
                </a:tc>
                <a:tc>
                  <a:txBody>
                    <a:bodyPr/>
                    <a:lstStyle/>
                    <a:p>
                      <a:pPr algn="ctr" rtl="0" fontAlgn="ctr"/>
                      <a:r>
                        <a:rPr lang="es-CO"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1894297481"/>
                  </a:ext>
                </a:extLst>
              </a:tr>
              <a:tr h="238125">
                <a:tc vMerge="1">
                  <a:txBody>
                    <a:bodyPr/>
                    <a:lstStyle/>
                    <a:p>
                      <a:endParaRPr lang="es-ES"/>
                    </a:p>
                  </a:txBody>
                  <a:tcPr marL="0" marR="0" marT="0" marB="0" horzOverflow="overflow"/>
                </a:tc>
                <a:tc>
                  <a:txBody>
                    <a:bodyPr/>
                    <a:lstStyle/>
                    <a:p>
                      <a:pPr fontAlgn="base"/>
                      <a:r>
                        <a:rPr lang="es-ES" sz="1200" b="1" dirty="0">
                          <a:effectLst/>
                        </a:rPr>
                        <a:t>Subtotal​</a:t>
                      </a:r>
                    </a:p>
                  </a:txBody>
                  <a:tcPr anchor="ctr"/>
                </a:tc>
                <a:tc>
                  <a:txBody>
                    <a:bodyPr/>
                    <a:lstStyle/>
                    <a:p>
                      <a:pPr algn="ctr" rtl="0" fontAlgn="ctr"/>
                      <a:r>
                        <a:rPr lang="es-CO" sz="1200" b="1" i="0" u="none" strike="noStrike">
                          <a:solidFill>
                            <a:srgbClr val="000000"/>
                          </a:solidFill>
                          <a:effectLst/>
                          <a:latin typeface="Calibri" panose="020F0502020204030204" pitchFamily="34" charset="0"/>
                        </a:rPr>
                        <a:t>8.380</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7.466</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89%</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914</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7.466</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89%</a:t>
                      </a:r>
                    </a:p>
                  </a:txBody>
                  <a:tcPr marL="9525" marR="9525" marT="9525" marB="0" anchor="ctr"/>
                </a:tc>
                <a:extLst>
                  <a:ext uri="{0D108BD9-81ED-4DB2-BD59-A6C34878D82A}">
                    <a16:rowId xmlns:a16="http://schemas.microsoft.com/office/drawing/2014/main" val="3562991909"/>
                  </a:ext>
                </a:extLst>
              </a:tr>
              <a:tr h="238125">
                <a:tc rowSpan="3">
                  <a:txBody>
                    <a:bodyPr/>
                    <a:lstStyle/>
                    <a:p>
                      <a:pPr fontAlgn="base"/>
                      <a:r>
                        <a:rPr lang="es-ES" sz="1200" dirty="0">
                          <a:effectLst/>
                        </a:rPr>
                        <a:t>Grupo Gestión Integral de Entidades Liquidadas​</a:t>
                      </a:r>
                    </a:p>
                  </a:txBody>
                  <a:tcPr anchor="ctr"/>
                </a:tc>
                <a:tc>
                  <a:txBody>
                    <a:bodyPr/>
                    <a:lstStyle/>
                    <a:p>
                      <a:pPr fontAlgn="base"/>
                      <a:r>
                        <a:rPr lang="es-ES" sz="1200" dirty="0">
                          <a:effectLst/>
                        </a:rPr>
                        <a:t>Transferencias​</a:t>
                      </a:r>
                    </a:p>
                  </a:txBody>
                  <a:tcPr anchor="ctr"/>
                </a:tc>
                <a:tc>
                  <a:txBody>
                    <a:bodyPr/>
                    <a:lstStyle/>
                    <a:p>
                      <a:pPr algn="ctr" rtl="0" fontAlgn="ctr"/>
                      <a:r>
                        <a:rPr lang="es-CO" sz="1200" b="0" i="0" u="none" strike="noStrike" dirty="0">
                          <a:solidFill>
                            <a:srgbClr val="000000"/>
                          </a:solidFill>
                          <a:effectLst/>
                          <a:latin typeface="Calibri" panose="020F0502020204030204" pitchFamily="34" charset="0"/>
                        </a:rPr>
                        <a:t>4.965</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1.139</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23%</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3.826</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1.126</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3394003647"/>
                  </a:ext>
                </a:extLst>
              </a:tr>
              <a:tr h="298173">
                <a:tc vMerge="1">
                  <a:txBody>
                    <a:bodyPr/>
                    <a:lstStyle/>
                    <a:p>
                      <a:endParaRPr lang="es-ES"/>
                    </a:p>
                  </a:txBody>
                  <a:tcPr marL="0" marR="0" marT="0" marB="0" horzOverflow="overflow"/>
                </a:tc>
                <a:tc>
                  <a:txBody>
                    <a:bodyPr/>
                    <a:lstStyle/>
                    <a:p>
                      <a:pPr fontAlgn="base"/>
                      <a:r>
                        <a:rPr lang="es-ES" sz="1200" dirty="0">
                          <a:effectLst/>
                        </a:rPr>
                        <a:t>Inversión​</a:t>
                      </a:r>
                    </a:p>
                  </a:txBody>
                  <a:tcPr anchor="ctr"/>
                </a:tc>
                <a:tc>
                  <a:txBody>
                    <a:bodyPr/>
                    <a:lstStyle/>
                    <a:p>
                      <a:pPr algn="ctr" rtl="0" fontAlgn="ctr"/>
                      <a:r>
                        <a:rPr lang="es-CO"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494506327"/>
                  </a:ext>
                </a:extLst>
              </a:tr>
              <a:tr h="238125">
                <a:tc vMerge="1">
                  <a:txBody>
                    <a:bodyPr/>
                    <a:lstStyle/>
                    <a:p>
                      <a:endParaRPr lang="es-ES"/>
                    </a:p>
                  </a:txBody>
                  <a:tcPr marL="0" marR="0" marT="0" marB="0" horzOverflow="overflow"/>
                </a:tc>
                <a:tc>
                  <a:txBody>
                    <a:bodyPr/>
                    <a:lstStyle/>
                    <a:p>
                      <a:pPr fontAlgn="base"/>
                      <a:r>
                        <a:rPr lang="es-ES" sz="1200" b="1" dirty="0">
                          <a:effectLst/>
                        </a:rPr>
                        <a:t>Subtotal​</a:t>
                      </a:r>
                    </a:p>
                  </a:txBody>
                  <a:tcPr anchor="ctr"/>
                </a:tc>
                <a:tc>
                  <a:txBody>
                    <a:bodyPr/>
                    <a:lstStyle/>
                    <a:p>
                      <a:pPr algn="ctr" rtl="0" fontAlgn="ctr"/>
                      <a:r>
                        <a:rPr lang="es-CO" sz="1200" b="1" i="0" u="none" strike="noStrike" dirty="0">
                          <a:solidFill>
                            <a:srgbClr val="000000"/>
                          </a:solidFill>
                          <a:effectLst/>
                          <a:latin typeface="Calibri" panose="020F0502020204030204" pitchFamily="34" charset="0"/>
                        </a:rPr>
                        <a:t>4.965</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1.139</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23%</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3.826</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1.126</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23%</a:t>
                      </a:r>
                    </a:p>
                  </a:txBody>
                  <a:tcPr marL="9525" marR="9525" marT="9525" marB="0" anchor="ctr"/>
                </a:tc>
                <a:extLst>
                  <a:ext uri="{0D108BD9-81ED-4DB2-BD59-A6C34878D82A}">
                    <a16:rowId xmlns:a16="http://schemas.microsoft.com/office/drawing/2014/main" val="3382898192"/>
                  </a:ext>
                </a:extLst>
              </a:tr>
              <a:tr h="409575">
                <a:tc rowSpan="6">
                  <a:txBody>
                    <a:bodyPr/>
                    <a:lstStyle/>
                    <a:p>
                      <a:pPr fontAlgn="base"/>
                      <a:r>
                        <a:rPr lang="es-ES" sz="1200" dirty="0">
                          <a:effectLst/>
                        </a:rPr>
                        <a:t>Subdirección Administrativa​</a:t>
                      </a:r>
                    </a:p>
                  </a:txBody>
                  <a:tcPr anchor="ctr"/>
                </a:tc>
                <a:tc>
                  <a:txBody>
                    <a:bodyPr/>
                    <a:lstStyle/>
                    <a:p>
                      <a:pPr fontAlgn="base"/>
                      <a:r>
                        <a:rPr lang="es-ES" sz="1200" dirty="0">
                          <a:effectLst/>
                        </a:rPr>
                        <a:t>G Personal​</a:t>
                      </a:r>
                    </a:p>
                  </a:txBody>
                  <a:tcPr anchor="ctr"/>
                </a:tc>
                <a:tc>
                  <a:txBody>
                    <a:bodyPr/>
                    <a:lstStyle/>
                    <a:p>
                      <a:pPr algn="ctr" rtl="0" fontAlgn="ctr"/>
                      <a:r>
                        <a:rPr lang="es-CO" sz="1200" b="1" i="0" u="none" strike="noStrike">
                          <a:solidFill>
                            <a:srgbClr val="000000"/>
                          </a:solidFill>
                          <a:effectLst/>
                          <a:latin typeface="Calibri" panose="020F0502020204030204" pitchFamily="34" charset="0"/>
                        </a:rPr>
                        <a:t>29.140</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21.447</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74%</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7.693</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21.438</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74%</a:t>
                      </a:r>
                    </a:p>
                  </a:txBody>
                  <a:tcPr marL="9525" marR="9525" marT="9525" marB="0" anchor="ctr"/>
                </a:tc>
                <a:extLst>
                  <a:ext uri="{0D108BD9-81ED-4DB2-BD59-A6C34878D82A}">
                    <a16:rowId xmlns:a16="http://schemas.microsoft.com/office/drawing/2014/main" val="329417260"/>
                  </a:ext>
                </a:extLst>
              </a:tr>
              <a:tr h="238125">
                <a:tc vMerge="1">
                  <a:txBody>
                    <a:bodyPr/>
                    <a:lstStyle/>
                    <a:p>
                      <a:endParaRPr lang="es-ES"/>
                    </a:p>
                  </a:txBody>
                  <a:tcPr marL="0" marR="0" marT="0" marB="0" horzOverflow="overflow"/>
                </a:tc>
                <a:tc>
                  <a:txBody>
                    <a:bodyPr/>
                    <a:lstStyle/>
                    <a:p>
                      <a:pPr fontAlgn="base"/>
                      <a:r>
                        <a:rPr lang="es-ES" sz="1200" dirty="0">
                          <a:effectLst/>
                        </a:rPr>
                        <a:t>Adquisiciones​</a:t>
                      </a:r>
                    </a:p>
                  </a:txBody>
                  <a:tcPr anchor="ctr"/>
                </a:tc>
                <a:tc>
                  <a:txBody>
                    <a:bodyPr/>
                    <a:lstStyle/>
                    <a:p>
                      <a:pPr algn="ctr" rtl="0" fontAlgn="ctr"/>
                      <a:r>
                        <a:rPr lang="es-CO" sz="1200" b="1" i="0" u="none" strike="noStrike">
                          <a:solidFill>
                            <a:srgbClr val="000000"/>
                          </a:solidFill>
                          <a:effectLst/>
                          <a:latin typeface="Calibri" panose="020F0502020204030204" pitchFamily="34" charset="0"/>
                        </a:rPr>
                        <a:t>11.782</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9.301</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79%</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2.481</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5.621</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48%</a:t>
                      </a:r>
                    </a:p>
                  </a:txBody>
                  <a:tcPr marL="9525" marR="9525" marT="9525" marB="0" anchor="ctr"/>
                </a:tc>
                <a:extLst>
                  <a:ext uri="{0D108BD9-81ED-4DB2-BD59-A6C34878D82A}">
                    <a16:rowId xmlns:a16="http://schemas.microsoft.com/office/drawing/2014/main" val="340678730"/>
                  </a:ext>
                </a:extLst>
              </a:tr>
              <a:tr h="238125">
                <a:tc vMerge="1">
                  <a:txBody>
                    <a:bodyPr/>
                    <a:lstStyle/>
                    <a:p>
                      <a:endParaRPr lang="es-ES"/>
                    </a:p>
                  </a:txBody>
                  <a:tcPr marL="0" marR="0" marT="0" marB="0" horzOverflow="overflow"/>
                </a:tc>
                <a:tc>
                  <a:txBody>
                    <a:bodyPr/>
                    <a:lstStyle/>
                    <a:p>
                      <a:pPr fontAlgn="base"/>
                      <a:r>
                        <a:rPr lang="es-ES" sz="1200" dirty="0">
                          <a:effectLst/>
                        </a:rPr>
                        <a:t>Transferencias​</a:t>
                      </a:r>
                    </a:p>
                  </a:txBody>
                  <a:tcPr anchor="ctr"/>
                </a:tc>
                <a:tc>
                  <a:txBody>
                    <a:bodyPr/>
                    <a:lstStyle/>
                    <a:p>
                      <a:pPr algn="ctr" rtl="0" fontAlgn="ctr"/>
                      <a:r>
                        <a:rPr lang="es-CO" sz="1200" b="1" i="0" u="none" strike="noStrike">
                          <a:solidFill>
                            <a:srgbClr val="000000"/>
                          </a:solidFill>
                          <a:effectLst/>
                          <a:latin typeface="Calibri" panose="020F0502020204030204" pitchFamily="34" charset="0"/>
                        </a:rPr>
                        <a:t>13.597</a:t>
                      </a:r>
                    </a:p>
                  </a:txBody>
                  <a:tcPr marL="9525" marR="9525" marT="9525" marB="0" anchor="ctr"/>
                </a:tc>
                <a:tc>
                  <a:txBody>
                    <a:bodyPr/>
                    <a:lstStyle/>
                    <a:p>
                      <a:pPr algn="ctr" rtl="0" fontAlgn="ctr"/>
                      <a:r>
                        <a:rPr lang="es-CO" sz="1200" b="1" i="0" u="none" strike="noStrike">
                          <a:solidFill>
                            <a:srgbClr val="000000"/>
                          </a:solidFill>
                          <a:effectLst/>
                          <a:latin typeface="Calibri" panose="020F0502020204030204" pitchFamily="34" charset="0"/>
                        </a:rPr>
                        <a:t>34</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0,2%</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134</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20</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val="2353434211"/>
                  </a:ext>
                </a:extLst>
              </a:tr>
              <a:tr h="238125">
                <a:tc vMerge="1">
                  <a:txBody>
                    <a:bodyPr/>
                    <a:lstStyle/>
                    <a:p>
                      <a:endParaRPr lang="es-ES"/>
                    </a:p>
                  </a:txBody>
                  <a:tcPr marL="0" marR="0" marT="0" marB="0" horzOverflow="overflow"/>
                </a:tc>
                <a:tc>
                  <a:txBody>
                    <a:bodyPr/>
                    <a:lstStyle/>
                    <a:p>
                      <a:pPr fontAlgn="base"/>
                      <a:r>
                        <a:rPr lang="es-ES" sz="1200" dirty="0">
                          <a:effectLst/>
                        </a:rPr>
                        <a:t>G por Tributos​</a:t>
                      </a:r>
                    </a:p>
                  </a:txBody>
                  <a:tcPr anchor="ctr"/>
                </a:tc>
                <a:tc>
                  <a:txBody>
                    <a:bodyPr/>
                    <a:lstStyle/>
                    <a:p>
                      <a:pPr algn="ctr" rtl="0" fontAlgn="ctr"/>
                      <a:r>
                        <a:rPr lang="es-CO" sz="1200" b="0" i="0" u="none" strike="noStrike" dirty="0">
                          <a:solidFill>
                            <a:srgbClr val="000000"/>
                          </a:solidFill>
                          <a:effectLst/>
                          <a:latin typeface="Calibri" panose="020F0502020204030204" pitchFamily="34" charset="0"/>
                        </a:rPr>
                        <a:t>9.173</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6.051</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66%</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3.122</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6.051</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66%</a:t>
                      </a:r>
                    </a:p>
                  </a:txBody>
                  <a:tcPr marL="9525" marR="9525" marT="9525" marB="0" anchor="ctr"/>
                </a:tc>
                <a:extLst>
                  <a:ext uri="{0D108BD9-81ED-4DB2-BD59-A6C34878D82A}">
                    <a16:rowId xmlns:a16="http://schemas.microsoft.com/office/drawing/2014/main" val="3898788759"/>
                  </a:ext>
                </a:extLst>
              </a:tr>
              <a:tr h="238125">
                <a:tc vMerge="1">
                  <a:txBody>
                    <a:bodyPr/>
                    <a:lstStyle/>
                    <a:p>
                      <a:endParaRPr lang="es-ES"/>
                    </a:p>
                  </a:txBody>
                  <a:tcPr marL="0" marR="0" marT="0" marB="0" horzOverflow="overflow"/>
                </a:tc>
                <a:tc>
                  <a:txBody>
                    <a:bodyPr/>
                    <a:lstStyle/>
                    <a:p>
                      <a:pPr fontAlgn="base"/>
                      <a:r>
                        <a:rPr lang="es-ES" sz="1200" dirty="0">
                          <a:effectLst/>
                        </a:rPr>
                        <a:t>Inversión​</a:t>
                      </a:r>
                    </a:p>
                  </a:txBody>
                  <a:tcPr anchor="ctr"/>
                </a:tc>
                <a:tc>
                  <a:txBody>
                    <a:bodyPr/>
                    <a:lstStyle/>
                    <a:p>
                      <a:pPr algn="ctr" rtl="0" fontAlgn="ctr"/>
                      <a:r>
                        <a:rPr lang="es-CO" sz="1200" b="0" i="0" u="none" strike="noStrike">
                          <a:solidFill>
                            <a:srgbClr val="000000"/>
                          </a:solidFill>
                          <a:effectLst/>
                          <a:latin typeface="Calibri" panose="020F0502020204030204" pitchFamily="34" charset="0"/>
                        </a:rPr>
                        <a:t>32.000</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2.481</a:t>
                      </a:r>
                    </a:p>
                  </a:txBody>
                  <a:tcPr marL="9525" marR="9525" marT="9525" marB="0" anchor="ctr"/>
                </a:tc>
                <a:tc>
                  <a:txBody>
                    <a:bodyPr/>
                    <a:lstStyle/>
                    <a:p>
                      <a:pPr algn="ctr" rtl="0" fontAlgn="ctr"/>
                      <a:r>
                        <a:rPr lang="es-CO" sz="1200" b="0" i="0" u="none" strike="noStrike">
                          <a:solidFill>
                            <a:srgbClr val="000000"/>
                          </a:solidFill>
                          <a:effectLst/>
                          <a:latin typeface="Calibri" panose="020F0502020204030204" pitchFamily="34" charset="0"/>
                        </a:rPr>
                        <a:t>8%</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29.519</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1.867</a:t>
                      </a:r>
                    </a:p>
                  </a:txBody>
                  <a:tcPr marL="9525" marR="9525" marT="9525" marB="0" anchor="ctr"/>
                </a:tc>
                <a:tc>
                  <a:txBody>
                    <a:bodyPr/>
                    <a:lstStyle/>
                    <a:p>
                      <a:pPr algn="ctr" rtl="0" fontAlgn="ctr"/>
                      <a:r>
                        <a:rPr lang="es-CO" sz="1200" b="0" i="0" u="none" strike="noStrike" dirty="0">
                          <a:solidFill>
                            <a:srgbClr val="000000"/>
                          </a:solidFill>
                          <a:effectLst/>
                          <a:latin typeface="Calibri" panose="020F0502020204030204" pitchFamily="34" charset="0"/>
                        </a:rPr>
                        <a:t>6%</a:t>
                      </a:r>
                    </a:p>
                  </a:txBody>
                  <a:tcPr marL="9525" marR="9525" marT="9525" marB="0" anchor="ctr"/>
                </a:tc>
                <a:extLst>
                  <a:ext uri="{0D108BD9-81ED-4DB2-BD59-A6C34878D82A}">
                    <a16:rowId xmlns:a16="http://schemas.microsoft.com/office/drawing/2014/main" val="400735145"/>
                  </a:ext>
                </a:extLst>
              </a:tr>
              <a:tr h="238125">
                <a:tc vMerge="1">
                  <a:txBody>
                    <a:bodyPr/>
                    <a:lstStyle/>
                    <a:p>
                      <a:endParaRPr lang="es-ES"/>
                    </a:p>
                  </a:txBody>
                  <a:tcPr marL="0" marR="0" marT="0" marB="0" horzOverflow="overflow"/>
                </a:tc>
                <a:tc>
                  <a:txBody>
                    <a:bodyPr/>
                    <a:lstStyle/>
                    <a:p>
                      <a:pPr fontAlgn="base"/>
                      <a:r>
                        <a:rPr lang="es-ES" sz="1200" b="1" dirty="0">
                          <a:effectLst/>
                        </a:rPr>
                        <a:t>Subtotal​</a:t>
                      </a:r>
                    </a:p>
                  </a:txBody>
                  <a:tcPr anchor="ctr"/>
                </a:tc>
                <a:tc>
                  <a:txBody>
                    <a:bodyPr/>
                    <a:lstStyle/>
                    <a:p>
                      <a:pPr algn="ctr" rtl="0" fontAlgn="ctr"/>
                      <a:r>
                        <a:rPr lang="es-CO" sz="1200" b="1" i="0" u="none" strike="noStrike" dirty="0">
                          <a:solidFill>
                            <a:srgbClr val="000000"/>
                          </a:solidFill>
                          <a:effectLst/>
                          <a:latin typeface="Calibri" panose="020F0502020204030204" pitchFamily="34" charset="0"/>
                        </a:rPr>
                        <a:t>95.693</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39.315</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27%</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42.948</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34.997</a:t>
                      </a:r>
                    </a:p>
                  </a:txBody>
                  <a:tcPr marL="9525" marR="9525" marT="9525" marB="0" anchor="ctr"/>
                </a:tc>
                <a:tc>
                  <a:txBody>
                    <a:bodyPr/>
                    <a:lstStyle/>
                    <a:p>
                      <a:pPr algn="ctr" rtl="0" fontAlgn="ctr"/>
                      <a:r>
                        <a:rPr lang="es-CO" sz="1200" b="1" i="0" u="none" strike="noStrike" dirty="0">
                          <a:solidFill>
                            <a:srgbClr val="000000"/>
                          </a:solidFill>
                          <a:effectLst/>
                          <a:latin typeface="Calibri" panose="020F0502020204030204" pitchFamily="34" charset="0"/>
                        </a:rPr>
                        <a:t>37%</a:t>
                      </a:r>
                    </a:p>
                  </a:txBody>
                  <a:tcPr marL="9525" marR="9525" marT="9525" marB="0" anchor="ctr"/>
                </a:tc>
                <a:extLst>
                  <a:ext uri="{0D108BD9-81ED-4DB2-BD59-A6C34878D82A}">
                    <a16:rowId xmlns:a16="http://schemas.microsoft.com/office/drawing/2014/main" val="96908064"/>
                  </a:ext>
                </a:extLst>
              </a:tr>
              <a:tr h="247650">
                <a:tc gridSpan="2">
                  <a:txBody>
                    <a:bodyPr/>
                    <a:lstStyle/>
                    <a:p>
                      <a:pPr algn="ctr" fontAlgn="base"/>
                      <a:r>
                        <a:rPr lang="es-ES" sz="1200" b="1" dirty="0">
                          <a:solidFill>
                            <a:schemeClr val="tx1"/>
                          </a:solidFill>
                          <a:effectLst/>
                        </a:rPr>
                        <a:t>Total​</a:t>
                      </a:r>
                    </a:p>
                  </a:txBody>
                  <a:tcPr anchor="ctr">
                    <a:solidFill>
                      <a:srgbClr val="C49E41"/>
                    </a:solidFill>
                  </a:tcPr>
                </a:tc>
                <a:tc hMerge="1">
                  <a:txBody>
                    <a:bodyPr/>
                    <a:lstStyle/>
                    <a:p>
                      <a:endParaRPr lang="es-ES"/>
                    </a:p>
                  </a:txBody>
                  <a:tcPr marL="0" marR="0" marT="0" marB="0" horzOverflow="overflow"/>
                </a:tc>
                <a:tc>
                  <a:txBody>
                    <a:bodyPr/>
                    <a:lstStyle/>
                    <a:p>
                      <a:pPr algn="ctr" rtl="0" fontAlgn="ctr"/>
                      <a:r>
                        <a:rPr lang="es-CO" sz="1200" b="1" i="0" u="none" strike="noStrike">
                          <a:solidFill>
                            <a:srgbClr val="000000"/>
                          </a:solidFill>
                          <a:effectLst/>
                          <a:latin typeface="Calibri" panose="020F0502020204030204" pitchFamily="34" charset="0"/>
                        </a:rPr>
                        <a:t>109.038</a:t>
                      </a:r>
                    </a:p>
                  </a:txBody>
                  <a:tcPr marL="9525" marR="9525" marT="9525" marB="0" anchor="ctr">
                    <a:solidFill>
                      <a:srgbClr val="C49E41"/>
                    </a:solidFill>
                  </a:tcPr>
                </a:tc>
                <a:tc>
                  <a:txBody>
                    <a:bodyPr/>
                    <a:lstStyle/>
                    <a:p>
                      <a:pPr algn="ctr" rtl="0" fontAlgn="ctr"/>
                      <a:r>
                        <a:rPr lang="es-CO" sz="1200" b="1" i="0" u="none" strike="noStrike">
                          <a:solidFill>
                            <a:srgbClr val="000000"/>
                          </a:solidFill>
                          <a:effectLst/>
                          <a:latin typeface="Calibri" panose="020F0502020204030204" pitchFamily="34" charset="0"/>
                        </a:rPr>
                        <a:t>47.920</a:t>
                      </a:r>
                    </a:p>
                  </a:txBody>
                  <a:tcPr marL="9525" marR="9525" marT="9525" marB="0" anchor="ctr">
                    <a:solidFill>
                      <a:srgbClr val="C49E41"/>
                    </a:solidFill>
                  </a:tcPr>
                </a:tc>
                <a:tc>
                  <a:txBody>
                    <a:bodyPr/>
                    <a:lstStyle/>
                    <a:p>
                      <a:pPr algn="ctr" rtl="0" fontAlgn="ctr"/>
                      <a:r>
                        <a:rPr lang="es-CO" sz="1200" b="1" i="0" u="none" strike="noStrike" dirty="0">
                          <a:solidFill>
                            <a:srgbClr val="000000"/>
                          </a:solidFill>
                          <a:effectLst/>
                          <a:latin typeface="Calibri" panose="020F0502020204030204" pitchFamily="34" charset="0"/>
                        </a:rPr>
                        <a:t>44%</a:t>
                      </a:r>
                    </a:p>
                  </a:txBody>
                  <a:tcPr marL="9525" marR="9525" marT="9525" marB="0" anchor="ctr">
                    <a:solidFill>
                      <a:srgbClr val="C49E41"/>
                    </a:solidFill>
                  </a:tcPr>
                </a:tc>
                <a:tc>
                  <a:txBody>
                    <a:bodyPr/>
                    <a:lstStyle/>
                    <a:p>
                      <a:pPr algn="ctr" rtl="0" fontAlgn="ctr"/>
                      <a:r>
                        <a:rPr lang="es-CO" sz="1200" b="1" i="0" u="none" strike="noStrike" dirty="0">
                          <a:solidFill>
                            <a:srgbClr val="000000"/>
                          </a:solidFill>
                          <a:effectLst/>
                          <a:latin typeface="Calibri" panose="020F0502020204030204" pitchFamily="34" charset="0"/>
                        </a:rPr>
                        <a:t>47.688</a:t>
                      </a:r>
                    </a:p>
                  </a:txBody>
                  <a:tcPr marL="9525" marR="9525" marT="9525" marB="0" anchor="ctr">
                    <a:solidFill>
                      <a:srgbClr val="C49E41"/>
                    </a:solidFill>
                  </a:tcPr>
                </a:tc>
                <a:tc>
                  <a:txBody>
                    <a:bodyPr/>
                    <a:lstStyle/>
                    <a:p>
                      <a:pPr algn="ctr" rtl="0" fontAlgn="ctr"/>
                      <a:r>
                        <a:rPr lang="es-CO" sz="1200" b="1" i="0" u="none" strike="noStrike">
                          <a:solidFill>
                            <a:srgbClr val="000000"/>
                          </a:solidFill>
                          <a:effectLst/>
                          <a:latin typeface="Calibri" panose="020F0502020204030204" pitchFamily="34" charset="0"/>
                        </a:rPr>
                        <a:t>43.588</a:t>
                      </a:r>
                    </a:p>
                  </a:txBody>
                  <a:tcPr marL="9525" marR="9525" marT="9525" marB="0" anchor="ctr">
                    <a:solidFill>
                      <a:srgbClr val="C49E41"/>
                    </a:solidFill>
                  </a:tcPr>
                </a:tc>
                <a:tc>
                  <a:txBody>
                    <a:bodyPr/>
                    <a:lstStyle/>
                    <a:p>
                      <a:pPr algn="ctr" rtl="0" fontAlgn="ctr"/>
                      <a:r>
                        <a:rPr lang="es-CO" sz="1200" b="1" i="0" u="none" strike="noStrike" dirty="0">
                          <a:solidFill>
                            <a:srgbClr val="000000"/>
                          </a:solidFill>
                          <a:effectLst/>
                          <a:latin typeface="Calibri" panose="020F0502020204030204" pitchFamily="34" charset="0"/>
                        </a:rPr>
                        <a:t>40%</a:t>
                      </a:r>
                    </a:p>
                  </a:txBody>
                  <a:tcPr marL="9525" marR="9525" marT="9525" marB="0" anchor="ctr">
                    <a:solidFill>
                      <a:srgbClr val="C49E41"/>
                    </a:solidFill>
                  </a:tcPr>
                </a:tc>
                <a:extLst>
                  <a:ext uri="{0D108BD9-81ED-4DB2-BD59-A6C34878D82A}">
                    <a16:rowId xmlns:a16="http://schemas.microsoft.com/office/drawing/2014/main" val="3820810323"/>
                  </a:ext>
                </a:extLst>
              </a:tr>
              <a:tr h="247650">
                <a:tc gridSpan="8">
                  <a:txBody>
                    <a:bodyPr/>
                    <a:lstStyle/>
                    <a:p>
                      <a:pPr fontAlgn="base"/>
                      <a:r>
                        <a:rPr lang="es-ES" sz="1200" dirty="0">
                          <a:effectLst/>
                        </a:rPr>
                        <a:t>Nota: La apropiación no comprometida incluye los saldos de CDP sin utilizar más la apropiación disponible​</a:t>
                      </a:r>
                    </a:p>
                  </a:txBody>
                  <a:tcPr anchor="ctr"/>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tc hMerge="1">
                  <a:txBody>
                    <a:bodyPr/>
                    <a:lstStyle/>
                    <a:p>
                      <a:endParaRPr lang="es-ES"/>
                    </a:p>
                  </a:txBody>
                  <a:tcPr marL="0" marR="0" marT="0" marB="0" horzOverflow="overflow"/>
                </a:tc>
                <a:extLst>
                  <a:ext uri="{0D108BD9-81ED-4DB2-BD59-A6C34878D82A}">
                    <a16:rowId xmlns:a16="http://schemas.microsoft.com/office/drawing/2014/main" val="1269242152"/>
                  </a:ext>
                </a:extLst>
              </a:tr>
            </a:tbl>
          </a:graphicData>
        </a:graphic>
      </p:graphicFrame>
    </p:spTree>
    <p:extLst>
      <p:ext uri="{BB962C8B-B14F-4D97-AF65-F5344CB8AC3E}">
        <p14:creationId xmlns:p14="http://schemas.microsoft.com/office/powerpoint/2010/main" val="24073818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Título 1">
            <a:extLst>
              <a:ext uri="{FF2B5EF4-FFF2-40B4-BE49-F238E27FC236}">
                <a16:creationId xmlns:a16="http://schemas.microsoft.com/office/drawing/2014/main" id="{FFDFCD71-70AF-0477-15A2-1B6EACC2F791}"/>
              </a:ext>
            </a:extLst>
          </p:cNvPr>
          <p:cNvSpPr>
            <a:spLocks noGrp="1"/>
          </p:cNvSpPr>
          <p:nvPr/>
        </p:nvSpPr>
        <p:spPr>
          <a:xfrm>
            <a:off x="2623970" y="68644"/>
            <a:ext cx="7559247" cy="5939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500" b="1" i="0" u="none" strike="noStrike" kern="1200" cap="none" spc="0" normalizeH="0" baseline="0" noProof="0" dirty="0">
                <a:ln>
                  <a:noFill/>
                </a:ln>
                <a:solidFill>
                  <a:srgbClr val="C49E41"/>
                </a:solidFill>
                <a:effectLst/>
                <a:uLnTx/>
                <a:uFillTx/>
                <a:latin typeface="Helvetica"/>
                <a:ea typeface="+mj-lt"/>
                <a:cs typeface="Helvetica"/>
              </a:rPr>
              <a:t>Reservas Presupuestales Vigencia fiscal 2022</a:t>
            </a:r>
            <a:endParaRPr kumimoji="0" lang="es-ES" sz="4400" b="0" i="0" u="none" strike="noStrike" kern="1200" cap="none" spc="0" normalizeH="0" baseline="0" noProof="0" dirty="0">
              <a:ln>
                <a:noFill/>
              </a:ln>
              <a:solidFill>
                <a:srgbClr val="C49E41"/>
              </a:solidFill>
              <a:effectLst/>
              <a:uLnTx/>
              <a:uFillTx/>
              <a:latin typeface="Helvetica"/>
              <a:ea typeface="+mj-ea"/>
              <a:cs typeface="Helvetica"/>
            </a:endParaRPr>
          </a:p>
        </p:txBody>
      </p:sp>
      <p:graphicFrame>
        <p:nvGraphicFramePr>
          <p:cNvPr id="3" name="Tabla 2">
            <a:extLst>
              <a:ext uri="{FF2B5EF4-FFF2-40B4-BE49-F238E27FC236}">
                <a16:creationId xmlns:a16="http://schemas.microsoft.com/office/drawing/2014/main" id="{D380EA24-C89D-92F5-A36D-B40117F771F9}"/>
              </a:ext>
            </a:extLst>
          </p:cNvPr>
          <p:cNvGraphicFramePr>
            <a:graphicFrameLocks noGrp="1"/>
          </p:cNvGraphicFramePr>
          <p:nvPr/>
        </p:nvGraphicFramePr>
        <p:xfrm>
          <a:off x="213064" y="736847"/>
          <a:ext cx="11833935" cy="5811432"/>
        </p:xfrm>
        <a:graphic>
          <a:graphicData uri="http://schemas.openxmlformats.org/drawingml/2006/table">
            <a:tbl>
              <a:tblPr firstRow="1" lastRow="1" bandRow="1">
                <a:tableStyleId>{EB9631B5-78F2-41C9-869B-9F39066F8104}</a:tableStyleId>
              </a:tblPr>
              <a:tblGrid>
                <a:gridCol w="1425236">
                  <a:extLst>
                    <a:ext uri="{9D8B030D-6E8A-4147-A177-3AD203B41FA5}">
                      <a16:colId xmlns:a16="http://schemas.microsoft.com/office/drawing/2014/main" val="3929418816"/>
                    </a:ext>
                  </a:extLst>
                </a:gridCol>
                <a:gridCol w="1600200">
                  <a:extLst>
                    <a:ext uri="{9D8B030D-6E8A-4147-A177-3AD203B41FA5}">
                      <a16:colId xmlns:a16="http://schemas.microsoft.com/office/drawing/2014/main" val="1473944135"/>
                    </a:ext>
                  </a:extLst>
                </a:gridCol>
                <a:gridCol w="2570455">
                  <a:extLst>
                    <a:ext uri="{9D8B030D-6E8A-4147-A177-3AD203B41FA5}">
                      <a16:colId xmlns:a16="http://schemas.microsoft.com/office/drawing/2014/main" val="2231900677"/>
                    </a:ext>
                  </a:extLst>
                </a:gridCol>
                <a:gridCol w="1567850">
                  <a:extLst>
                    <a:ext uri="{9D8B030D-6E8A-4147-A177-3AD203B41FA5}">
                      <a16:colId xmlns:a16="http://schemas.microsoft.com/office/drawing/2014/main" val="777135052"/>
                    </a:ext>
                  </a:extLst>
                </a:gridCol>
                <a:gridCol w="1100832">
                  <a:extLst>
                    <a:ext uri="{9D8B030D-6E8A-4147-A177-3AD203B41FA5}">
                      <a16:colId xmlns:a16="http://schemas.microsoft.com/office/drawing/2014/main" val="4196311917"/>
                    </a:ext>
                  </a:extLst>
                </a:gridCol>
                <a:gridCol w="1401057">
                  <a:extLst>
                    <a:ext uri="{9D8B030D-6E8A-4147-A177-3AD203B41FA5}">
                      <a16:colId xmlns:a16="http://schemas.microsoft.com/office/drawing/2014/main" val="1481741241"/>
                    </a:ext>
                  </a:extLst>
                </a:gridCol>
                <a:gridCol w="1045234">
                  <a:extLst>
                    <a:ext uri="{9D8B030D-6E8A-4147-A177-3AD203B41FA5}">
                      <a16:colId xmlns:a16="http://schemas.microsoft.com/office/drawing/2014/main" val="3740257360"/>
                    </a:ext>
                  </a:extLst>
                </a:gridCol>
                <a:gridCol w="1123071">
                  <a:extLst>
                    <a:ext uri="{9D8B030D-6E8A-4147-A177-3AD203B41FA5}">
                      <a16:colId xmlns:a16="http://schemas.microsoft.com/office/drawing/2014/main" val="3658505431"/>
                    </a:ext>
                  </a:extLst>
                </a:gridCol>
              </a:tblGrid>
              <a:tr h="456019">
                <a:tc>
                  <a:txBody>
                    <a:bodyPr/>
                    <a:lstStyle/>
                    <a:p>
                      <a:pPr algn="ctr" fontAlgn="ctr"/>
                      <a:r>
                        <a:rPr lang="es-CO" sz="900" u="none" strike="noStrike" dirty="0">
                          <a:solidFill>
                            <a:schemeClr val="tx1"/>
                          </a:solidFill>
                          <a:effectLst/>
                        </a:rPr>
                        <a:t>Dependencia</a:t>
                      </a:r>
                      <a:endParaRPr lang="es-CO" sz="900" b="1" i="0" u="none" strike="noStrike" dirty="0">
                        <a:solidFill>
                          <a:schemeClr val="tx1"/>
                        </a:solidFill>
                        <a:effectLst/>
                        <a:latin typeface="Calibri" panose="020F0502020204030204" pitchFamily="34" charset="0"/>
                      </a:endParaRPr>
                    </a:p>
                  </a:txBody>
                  <a:tcPr marL="5487" marR="5487" marT="5487" marB="0" anchor="ctr">
                    <a:solidFill>
                      <a:srgbClr val="C49E41"/>
                    </a:solidFill>
                  </a:tcPr>
                </a:tc>
                <a:tc>
                  <a:txBody>
                    <a:bodyPr/>
                    <a:lstStyle/>
                    <a:p>
                      <a:pPr algn="ctr" fontAlgn="ctr"/>
                      <a:r>
                        <a:rPr lang="es-CO" sz="900" u="none" strike="noStrike" dirty="0">
                          <a:solidFill>
                            <a:schemeClr val="tx1"/>
                          </a:solidFill>
                          <a:effectLst/>
                        </a:rPr>
                        <a:t>Tipo Documento Soporte</a:t>
                      </a:r>
                      <a:endParaRPr lang="es-CO" sz="900" b="1" i="0" u="none" strike="noStrike" dirty="0">
                        <a:solidFill>
                          <a:schemeClr val="tx1"/>
                        </a:solidFill>
                        <a:effectLst/>
                        <a:latin typeface="Calibri" panose="020F0502020204030204" pitchFamily="34" charset="0"/>
                      </a:endParaRPr>
                    </a:p>
                  </a:txBody>
                  <a:tcPr marL="5487" marR="5487" marT="5487" marB="0" anchor="ctr">
                    <a:solidFill>
                      <a:srgbClr val="C49E41"/>
                    </a:solidFill>
                  </a:tcPr>
                </a:tc>
                <a:tc>
                  <a:txBody>
                    <a:bodyPr/>
                    <a:lstStyle/>
                    <a:p>
                      <a:pPr algn="ctr" fontAlgn="ctr"/>
                      <a:r>
                        <a:rPr lang="es-CO" sz="900" u="none" strike="noStrike" dirty="0">
                          <a:solidFill>
                            <a:schemeClr val="tx1"/>
                          </a:solidFill>
                          <a:effectLst/>
                        </a:rPr>
                        <a:t>Nombre Razón Social</a:t>
                      </a:r>
                      <a:endParaRPr lang="es-CO" sz="900" b="1" i="0" u="none" strike="noStrike" dirty="0">
                        <a:solidFill>
                          <a:schemeClr val="tx1"/>
                        </a:solidFill>
                        <a:effectLst/>
                        <a:latin typeface="Calibri" panose="020F0502020204030204" pitchFamily="34" charset="0"/>
                      </a:endParaRPr>
                    </a:p>
                  </a:txBody>
                  <a:tcPr marL="5487" marR="5487" marT="5487" marB="0" anchor="ctr">
                    <a:solidFill>
                      <a:srgbClr val="C49E41"/>
                    </a:solidFill>
                  </a:tcPr>
                </a:tc>
                <a:tc>
                  <a:txBody>
                    <a:bodyPr/>
                    <a:lstStyle/>
                    <a:p>
                      <a:pPr algn="ctr" fontAlgn="ctr"/>
                      <a:r>
                        <a:rPr lang="es-CO" sz="900" u="none" strike="noStrike" dirty="0">
                          <a:solidFill>
                            <a:schemeClr val="tx1"/>
                          </a:solidFill>
                          <a:effectLst/>
                        </a:rPr>
                        <a:t>Numero Documento Soporte</a:t>
                      </a:r>
                      <a:endParaRPr lang="es-CO" sz="900" b="1" i="0" u="none" strike="noStrike" dirty="0">
                        <a:solidFill>
                          <a:schemeClr val="tx1"/>
                        </a:solidFill>
                        <a:effectLst/>
                        <a:latin typeface="Calibri" panose="020F0502020204030204" pitchFamily="34" charset="0"/>
                      </a:endParaRPr>
                    </a:p>
                  </a:txBody>
                  <a:tcPr marL="5487" marR="5487" marT="5487" marB="0" anchor="ctr">
                    <a:solidFill>
                      <a:srgbClr val="C49E41"/>
                    </a:solidFill>
                  </a:tcPr>
                </a:tc>
                <a:tc>
                  <a:txBody>
                    <a:bodyPr/>
                    <a:lstStyle/>
                    <a:p>
                      <a:pPr algn="ctr" fontAlgn="ctr"/>
                      <a:r>
                        <a:rPr lang="es-CO" sz="900" u="none" strike="noStrike" dirty="0">
                          <a:solidFill>
                            <a:schemeClr val="tx1"/>
                          </a:solidFill>
                          <a:effectLst/>
                        </a:rPr>
                        <a:t> Valor Constituido </a:t>
                      </a:r>
                      <a:endParaRPr lang="es-CO" sz="900" b="1" i="0" u="none" strike="noStrike" dirty="0">
                        <a:solidFill>
                          <a:schemeClr val="tx1"/>
                        </a:solidFill>
                        <a:effectLst/>
                        <a:latin typeface="Calibri" panose="020F0502020204030204" pitchFamily="34" charset="0"/>
                      </a:endParaRPr>
                    </a:p>
                  </a:txBody>
                  <a:tcPr marL="5487" marR="5487" marT="5487" marB="0" anchor="ctr">
                    <a:solidFill>
                      <a:srgbClr val="C49E41"/>
                    </a:solidFill>
                  </a:tcPr>
                </a:tc>
                <a:tc>
                  <a:txBody>
                    <a:bodyPr/>
                    <a:lstStyle/>
                    <a:p>
                      <a:pPr algn="ctr" fontAlgn="ctr"/>
                      <a:r>
                        <a:rPr lang="es-CO" sz="900" u="none" strike="noStrike" dirty="0">
                          <a:solidFill>
                            <a:schemeClr val="tx1"/>
                          </a:solidFill>
                          <a:effectLst/>
                        </a:rPr>
                        <a:t> Valor Pendiente Por  Obligar </a:t>
                      </a:r>
                      <a:endParaRPr lang="es-CO" sz="900" b="1" i="0" u="none" strike="noStrike" dirty="0">
                        <a:solidFill>
                          <a:schemeClr val="tx1"/>
                        </a:solidFill>
                        <a:effectLst/>
                        <a:latin typeface="Calibri" panose="020F0502020204030204" pitchFamily="34" charset="0"/>
                      </a:endParaRPr>
                    </a:p>
                  </a:txBody>
                  <a:tcPr marL="5487" marR="5487" marT="5487" marB="0" anchor="ctr">
                    <a:solidFill>
                      <a:srgbClr val="C49E41"/>
                    </a:solidFill>
                  </a:tcPr>
                </a:tc>
                <a:tc>
                  <a:txBody>
                    <a:bodyPr/>
                    <a:lstStyle/>
                    <a:p>
                      <a:pPr algn="ctr" fontAlgn="ctr"/>
                      <a:r>
                        <a:rPr lang="es-ES" sz="900" u="none" strike="noStrike" dirty="0">
                          <a:solidFill>
                            <a:schemeClr val="tx1"/>
                          </a:solidFill>
                          <a:effectLst/>
                        </a:rPr>
                        <a:t> Valor Total Pendiente Por Obligar </a:t>
                      </a:r>
                      <a:endParaRPr lang="es-ES" sz="900" b="1" i="0" u="none" strike="noStrike" dirty="0">
                        <a:solidFill>
                          <a:schemeClr val="tx1"/>
                        </a:solidFill>
                        <a:effectLst/>
                        <a:latin typeface="Calibri" panose="020F0502020204030204" pitchFamily="34" charset="0"/>
                      </a:endParaRPr>
                    </a:p>
                  </a:txBody>
                  <a:tcPr marL="5487" marR="5487" marT="5487" marB="0" anchor="ctr">
                    <a:solidFill>
                      <a:srgbClr val="C49E41"/>
                    </a:solidFill>
                  </a:tcPr>
                </a:tc>
                <a:tc>
                  <a:txBody>
                    <a:bodyPr/>
                    <a:lstStyle/>
                    <a:p>
                      <a:pPr algn="ctr" fontAlgn="ctr"/>
                      <a:r>
                        <a:rPr lang="es-CO" sz="900" u="none" strike="noStrike" dirty="0">
                          <a:solidFill>
                            <a:schemeClr val="tx1"/>
                          </a:solidFill>
                          <a:effectLst/>
                        </a:rPr>
                        <a:t> Responsable </a:t>
                      </a:r>
                      <a:endParaRPr lang="es-CO" sz="900" b="1" i="0" u="none" strike="noStrike" dirty="0">
                        <a:solidFill>
                          <a:schemeClr val="tx1"/>
                        </a:solidFill>
                        <a:effectLst/>
                        <a:latin typeface="Calibri" panose="020F0502020204030204" pitchFamily="34" charset="0"/>
                      </a:endParaRPr>
                    </a:p>
                  </a:txBody>
                  <a:tcPr marL="5487" marR="5487" marT="5487" marB="0" anchor="ctr">
                    <a:solidFill>
                      <a:srgbClr val="C49E41"/>
                    </a:solidFill>
                  </a:tcPr>
                </a:tc>
                <a:extLst>
                  <a:ext uri="{0D108BD9-81ED-4DB2-BD59-A6C34878D82A}">
                    <a16:rowId xmlns:a16="http://schemas.microsoft.com/office/drawing/2014/main" val="1785208286"/>
                  </a:ext>
                </a:extLst>
              </a:tr>
              <a:tr h="353048">
                <a:tc>
                  <a:txBody>
                    <a:bodyPr/>
                    <a:lstStyle/>
                    <a:p>
                      <a:pPr algn="l" fontAlgn="ctr"/>
                      <a:r>
                        <a:rPr lang="es-ES" sz="900" u="none" strike="noStrike" dirty="0">
                          <a:effectLst/>
                        </a:rPr>
                        <a:t>DIRECCIÓN DE CADENAS AGRÍCOLAS Y FORESTALES</a:t>
                      </a:r>
                      <a:endParaRPr lang="es-ES"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RESOLUCION</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CONSORCIO FAIA 2022</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00465</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27.988.613.332,00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27.988.613.332,00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27.988.613.332,00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JANNIA TERESA GOMEZ MOJICA</a:t>
                      </a:r>
                      <a:endParaRPr lang="es-CO" sz="900" b="0" i="0" u="none" strike="noStrike">
                        <a:solidFill>
                          <a:srgbClr val="000000"/>
                        </a:solidFill>
                        <a:effectLst/>
                        <a:latin typeface="Calibri" panose="020F0502020204030204" pitchFamily="34" charset="0"/>
                      </a:endParaRPr>
                    </a:p>
                  </a:txBody>
                  <a:tcPr marL="5487" marR="5487" marT="5487" marB="0" anchor="ctr"/>
                </a:tc>
                <a:extLst>
                  <a:ext uri="{0D108BD9-81ED-4DB2-BD59-A6C34878D82A}">
                    <a16:rowId xmlns:a16="http://schemas.microsoft.com/office/drawing/2014/main" val="708823869"/>
                  </a:ext>
                </a:extLst>
              </a:tr>
              <a:tr h="375112">
                <a:tc rowSpan="3">
                  <a:txBody>
                    <a:bodyPr/>
                    <a:lstStyle/>
                    <a:p>
                      <a:pPr algn="l" fontAlgn="ctr"/>
                      <a:r>
                        <a:rPr lang="es-ES" sz="900" u="none" strike="noStrike" dirty="0">
                          <a:effectLst/>
                        </a:rPr>
                        <a:t>DIRECCIÓN DE CAPACIDADES PRODUCTIVAS Y GENERACIÓN DE INGRESOS</a:t>
                      </a:r>
                      <a:endParaRPr lang="es-ES"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a:effectLst/>
                        </a:rPr>
                        <a:t>CONTRATO INTERADMINISTRATIVO</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a:effectLst/>
                        </a:rPr>
                        <a:t>CORPORACION COLOMBIA INTERNACIONAL CCI</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20220489</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2.739.479.531,00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174.423.790,00 </a:t>
                      </a:r>
                      <a:endParaRPr lang="es-CO" sz="900" b="0" i="0" u="none" strike="noStrike" dirty="0">
                        <a:solidFill>
                          <a:srgbClr val="000000"/>
                        </a:solidFill>
                        <a:effectLst/>
                        <a:latin typeface="Calibri" panose="020F0502020204030204" pitchFamily="34" charset="0"/>
                      </a:endParaRPr>
                    </a:p>
                  </a:txBody>
                  <a:tcPr marL="5487" marR="5487" marT="5487" marB="0" anchor="ctr"/>
                </a:tc>
                <a:tc rowSpan="3">
                  <a:txBody>
                    <a:bodyPr/>
                    <a:lstStyle/>
                    <a:p>
                      <a:pPr algn="ctr" fontAlgn="ctr"/>
                      <a:r>
                        <a:rPr lang="es-CO" sz="900" u="none" strike="noStrike" dirty="0">
                          <a:effectLst/>
                        </a:rPr>
                        <a:t>4.534.423.790,00 </a:t>
                      </a:r>
                      <a:endParaRPr lang="es-CO" sz="900" b="0" i="0" u="none" strike="noStrike" dirty="0">
                        <a:solidFill>
                          <a:srgbClr val="000000"/>
                        </a:solidFill>
                        <a:effectLst/>
                        <a:latin typeface="Calibri" panose="020F0502020204030204" pitchFamily="34" charset="0"/>
                      </a:endParaRPr>
                    </a:p>
                  </a:txBody>
                  <a:tcPr marL="5487" marR="5487" marT="5487" marB="0" anchor="ctr"/>
                </a:tc>
                <a:tc rowSpan="3">
                  <a:txBody>
                    <a:bodyPr/>
                    <a:lstStyle/>
                    <a:p>
                      <a:pPr algn="ctr" fontAlgn="ctr"/>
                      <a:r>
                        <a:rPr lang="es-CO" sz="900" u="none" strike="noStrike">
                          <a:effectLst/>
                        </a:rPr>
                        <a:t>SANDRO ROPERO BELTRAN</a:t>
                      </a:r>
                      <a:endParaRPr lang="es-CO" sz="900" b="0" i="0" u="none" strike="noStrike">
                        <a:solidFill>
                          <a:srgbClr val="000000"/>
                        </a:solidFill>
                        <a:effectLst/>
                        <a:latin typeface="Calibri" panose="020F0502020204030204" pitchFamily="34" charset="0"/>
                      </a:endParaRPr>
                    </a:p>
                  </a:txBody>
                  <a:tcPr marL="5487" marR="5487" marT="5487" marB="0" anchor="ctr"/>
                </a:tc>
                <a:extLst>
                  <a:ext uri="{0D108BD9-81ED-4DB2-BD59-A6C34878D82A}">
                    <a16:rowId xmlns:a16="http://schemas.microsoft.com/office/drawing/2014/main" val="4246596602"/>
                  </a:ext>
                </a:extLst>
              </a:tr>
              <a:tr h="266256">
                <a:tc vMerge="1">
                  <a:txBody>
                    <a:bodyPr/>
                    <a:lstStyle/>
                    <a:p>
                      <a:endParaRPr lang="es-CO"/>
                    </a:p>
                  </a:txBody>
                  <a:tcPr/>
                </a:tc>
                <a:tc>
                  <a:txBody>
                    <a:bodyPr/>
                    <a:lstStyle/>
                    <a:p>
                      <a:pPr algn="l" fontAlgn="ctr"/>
                      <a:r>
                        <a:rPr lang="es-CO" sz="900" u="none" strike="noStrike" dirty="0">
                          <a:effectLst/>
                        </a:rPr>
                        <a:t>OTROS</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l" fontAlgn="ctr"/>
                      <a:r>
                        <a:rPr lang="es-ES" sz="900" u="none" strike="noStrike" dirty="0">
                          <a:effectLst/>
                        </a:rPr>
                        <a:t>PROGRAMA DE LAS NACIONES UNIDAS PARA EL DESARROLLO PNUD</a:t>
                      </a:r>
                      <a:endParaRPr lang="es-ES"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20220691</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6.780.000.000,00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3.390.000.000,00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168842125"/>
                  </a:ext>
                </a:extLst>
              </a:tr>
              <a:tr h="266256">
                <a:tc vMerge="1">
                  <a:txBody>
                    <a:bodyPr/>
                    <a:lstStyle/>
                    <a:p>
                      <a:endParaRPr lang="es-CO"/>
                    </a:p>
                  </a:txBody>
                  <a:tcPr/>
                </a:tc>
                <a:tc>
                  <a:txBody>
                    <a:bodyPr/>
                    <a:lstStyle/>
                    <a:p>
                      <a:pPr algn="l" fontAlgn="ctr"/>
                      <a:r>
                        <a:rPr lang="es-CO" sz="900" u="none" strike="noStrike" dirty="0">
                          <a:effectLst/>
                        </a:rPr>
                        <a:t>OTROS</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l" fontAlgn="ctr"/>
                      <a:r>
                        <a:rPr lang="es-ES" sz="900" u="none" strike="noStrike" dirty="0">
                          <a:effectLst/>
                        </a:rPr>
                        <a:t>PROGRAMA DE LAS NACIONES UNIDAS PARA EL DESARROLLO PNUD</a:t>
                      </a:r>
                      <a:endParaRPr lang="es-ES"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20220692</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1.940.000.000,00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970.000.000,00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29234182"/>
                  </a:ext>
                </a:extLst>
              </a:tr>
              <a:tr h="266256">
                <a:tc rowSpan="12">
                  <a:txBody>
                    <a:bodyPr/>
                    <a:lstStyle/>
                    <a:p>
                      <a:pPr algn="l" fontAlgn="ctr"/>
                      <a:r>
                        <a:rPr lang="es-ES" sz="900" u="none" strike="noStrike" dirty="0">
                          <a:effectLst/>
                        </a:rPr>
                        <a:t>DIRECCIÓN DE GESTIÓN DE BIENES PÚBLICOS RURALES</a:t>
                      </a:r>
                      <a:endParaRPr lang="es-ES"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a:effectLst/>
                        </a:rPr>
                        <a:t>CONTRATO DE INTERVENTORIA</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a:effectLst/>
                        </a:rPr>
                        <a:t>CONSORCIO SCP INTERVENTORIAS</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20210695</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821.286.800,00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821.286.800,00 </a:t>
                      </a:r>
                      <a:endParaRPr lang="es-CO" sz="900" b="0" i="0" u="none" strike="noStrike" dirty="0">
                        <a:solidFill>
                          <a:srgbClr val="000000"/>
                        </a:solidFill>
                        <a:effectLst/>
                        <a:latin typeface="Calibri" panose="020F0502020204030204" pitchFamily="34" charset="0"/>
                      </a:endParaRPr>
                    </a:p>
                  </a:txBody>
                  <a:tcPr marL="5487" marR="5487" marT="5487" marB="0" anchor="ctr"/>
                </a:tc>
                <a:tc rowSpan="12">
                  <a:txBody>
                    <a:bodyPr/>
                    <a:lstStyle/>
                    <a:p>
                      <a:pPr algn="ctr" fontAlgn="ctr"/>
                      <a:r>
                        <a:rPr lang="es-CO" sz="900" u="none" strike="noStrike" dirty="0">
                          <a:effectLst/>
                        </a:rPr>
                        <a:t>36.017.856.655,91 </a:t>
                      </a:r>
                      <a:endParaRPr lang="es-CO" sz="900" b="0" i="0" u="none" strike="noStrike" dirty="0">
                        <a:solidFill>
                          <a:srgbClr val="000000"/>
                        </a:solidFill>
                        <a:effectLst/>
                        <a:latin typeface="Calibri" panose="020F0502020204030204" pitchFamily="34" charset="0"/>
                      </a:endParaRPr>
                    </a:p>
                  </a:txBody>
                  <a:tcPr marL="5487" marR="5487" marT="5487" marB="0" anchor="ctr"/>
                </a:tc>
                <a:tc rowSpan="12">
                  <a:txBody>
                    <a:bodyPr/>
                    <a:lstStyle/>
                    <a:p>
                      <a:pPr algn="ctr" fontAlgn="ctr"/>
                      <a:r>
                        <a:rPr lang="es-CO" sz="900" u="none" strike="noStrike">
                          <a:effectLst/>
                        </a:rPr>
                        <a:t>FELICIANO CASTILLO HURTADO </a:t>
                      </a:r>
                      <a:endParaRPr lang="es-CO" sz="900" b="0" i="0" u="none" strike="noStrike">
                        <a:solidFill>
                          <a:srgbClr val="000000"/>
                        </a:solidFill>
                        <a:effectLst/>
                        <a:latin typeface="Calibri" panose="020F0502020204030204" pitchFamily="34" charset="0"/>
                      </a:endParaRPr>
                    </a:p>
                  </a:txBody>
                  <a:tcPr marL="5487" marR="5487" marT="5487" marB="0" anchor="ctr"/>
                </a:tc>
                <a:extLst>
                  <a:ext uri="{0D108BD9-81ED-4DB2-BD59-A6C34878D82A}">
                    <a16:rowId xmlns:a16="http://schemas.microsoft.com/office/drawing/2014/main" val="3718993010"/>
                  </a:ext>
                </a:extLst>
              </a:tr>
              <a:tr h="266256">
                <a:tc vMerge="1">
                  <a:txBody>
                    <a:bodyPr/>
                    <a:lstStyle/>
                    <a:p>
                      <a:endParaRPr lang="es-CO"/>
                    </a:p>
                  </a:txBody>
                  <a:tcPr/>
                </a:tc>
                <a:tc>
                  <a:txBody>
                    <a:bodyPr/>
                    <a:lstStyle/>
                    <a:p>
                      <a:pPr algn="l" fontAlgn="ctr"/>
                      <a:r>
                        <a:rPr lang="es-CO" sz="900" u="none" strike="noStrike" dirty="0">
                          <a:effectLst/>
                        </a:rPr>
                        <a:t>CONTRATO DE INTERVENTORIA</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CORPORACION GRUPO EMPRESARIAL ASES</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20210696</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2.128.077.899,64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924.568.638,84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276442317"/>
                  </a:ext>
                </a:extLst>
              </a:tr>
              <a:tr h="266256">
                <a:tc vMerge="1">
                  <a:txBody>
                    <a:bodyPr/>
                    <a:lstStyle/>
                    <a:p>
                      <a:endParaRPr lang="es-CO"/>
                    </a:p>
                  </a:txBody>
                  <a:tcPr/>
                </a:tc>
                <a:tc>
                  <a:txBody>
                    <a:bodyPr/>
                    <a:lstStyle/>
                    <a:p>
                      <a:pPr algn="l" fontAlgn="ctr"/>
                      <a:r>
                        <a:rPr lang="es-CO" sz="900" u="none" strike="noStrike">
                          <a:effectLst/>
                        </a:rPr>
                        <a:t>CONTRATO DE INTERVENTORIA</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a:effectLst/>
                        </a:rPr>
                        <a:t>AITEC S. A. S</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20210697</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1.167.894.048,30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1.167.894.048,30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254667386"/>
                  </a:ext>
                </a:extLst>
              </a:tr>
              <a:tr h="266256">
                <a:tc vMerge="1">
                  <a:txBody>
                    <a:bodyPr/>
                    <a:lstStyle/>
                    <a:p>
                      <a:endParaRPr lang="es-CO"/>
                    </a:p>
                  </a:txBody>
                  <a:tcPr/>
                </a:tc>
                <a:tc>
                  <a:txBody>
                    <a:bodyPr/>
                    <a:lstStyle/>
                    <a:p>
                      <a:pPr algn="l" fontAlgn="ctr"/>
                      <a:r>
                        <a:rPr lang="es-CO" sz="900" u="none" strike="noStrike">
                          <a:effectLst/>
                        </a:rPr>
                        <a:t>CONTRATO DE INTERVENTORIA</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a:effectLst/>
                        </a:rPr>
                        <a:t>CONSORCIO INTERVENTORES REGIONALES</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20210698</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325.950.424,80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325.950.424,80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490255346"/>
                  </a:ext>
                </a:extLst>
              </a:tr>
              <a:tr h="375112">
                <a:tc vMerge="1">
                  <a:txBody>
                    <a:bodyPr/>
                    <a:lstStyle/>
                    <a:p>
                      <a:endParaRPr lang="es-CO"/>
                    </a:p>
                  </a:txBody>
                  <a:tcPr/>
                </a:tc>
                <a:tc>
                  <a:txBody>
                    <a:bodyPr/>
                    <a:lstStyle/>
                    <a:p>
                      <a:pPr algn="l" fontAlgn="ctr"/>
                      <a:r>
                        <a:rPr lang="es-CO" sz="900" u="none" strike="noStrike" dirty="0">
                          <a:effectLst/>
                        </a:rPr>
                        <a:t>CONTRATO INTERADMINISTRATIVO</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DEPARTAMENTO DEL VICHADA</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20210656</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6.499.950.600,00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999.992.400,00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152929483"/>
                  </a:ext>
                </a:extLst>
              </a:tr>
              <a:tr h="375112">
                <a:tc vMerge="1">
                  <a:txBody>
                    <a:bodyPr/>
                    <a:lstStyle/>
                    <a:p>
                      <a:endParaRPr lang="es-CO"/>
                    </a:p>
                  </a:txBody>
                  <a:tcPr/>
                </a:tc>
                <a:tc>
                  <a:txBody>
                    <a:bodyPr/>
                    <a:lstStyle/>
                    <a:p>
                      <a:pPr algn="l" fontAlgn="ctr"/>
                      <a:r>
                        <a:rPr lang="es-CO" sz="900" u="none" strike="noStrike">
                          <a:effectLst/>
                        </a:rPr>
                        <a:t>CONTRATO INTERADMINISTRATIVO</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MUNICIPIO DE CONTADERO</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20210675</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4.526.570.470,50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2.089.186.371,00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555047365"/>
                  </a:ext>
                </a:extLst>
              </a:tr>
              <a:tr h="375112">
                <a:tc vMerge="1">
                  <a:txBody>
                    <a:bodyPr/>
                    <a:lstStyle/>
                    <a:p>
                      <a:endParaRPr lang="es-CO"/>
                    </a:p>
                  </a:txBody>
                  <a:tcPr/>
                </a:tc>
                <a:tc>
                  <a:txBody>
                    <a:bodyPr/>
                    <a:lstStyle/>
                    <a:p>
                      <a:pPr algn="l" fontAlgn="ctr"/>
                      <a:r>
                        <a:rPr lang="es-CO" sz="900" u="none" strike="noStrike">
                          <a:effectLst/>
                        </a:rPr>
                        <a:t>CONTRATO INTERADMINISTRATIVO</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MUNICIPIO DE BARANOA</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20210677</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7.800.000.000,00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7.800.000.000,00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545488658"/>
                  </a:ext>
                </a:extLst>
              </a:tr>
              <a:tr h="375112">
                <a:tc vMerge="1">
                  <a:txBody>
                    <a:bodyPr/>
                    <a:lstStyle/>
                    <a:p>
                      <a:endParaRPr lang="es-CO"/>
                    </a:p>
                  </a:txBody>
                  <a:tcPr/>
                </a:tc>
                <a:tc>
                  <a:txBody>
                    <a:bodyPr/>
                    <a:lstStyle/>
                    <a:p>
                      <a:pPr algn="l" fontAlgn="ctr"/>
                      <a:r>
                        <a:rPr lang="es-CO" sz="900" u="none" strike="noStrike">
                          <a:effectLst/>
                        </a:rPr>
                        <a:t>CONTRATO INTERADMINISTRATIVO</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ES" sz="900" u="none" strike="noStrike" dirty="0">
                          <a:effectLst/>
                        </a:rPr>
                        <a:t>CORPORACION PARA EL DESARROLLO SOCIAL Y CULTURAL DEL VALLE DEL CAUCA</a:t>
                      </a:r>
                      <a:endParaRPr lang="es-ES"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20210680</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2.903.739.270,90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2.903.739.270,90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73310983"/>
                  </a:ext>
                </a:extLst>
              </a:tr>
              <a:tr h="266256">
                <a:tc vMerge="1">
                  <a:txBody>
                    <a:bodyPr/>
                    <a:lstStyle/>
                    <a:p>
                      <a:endParaRPr lang="es-CO"/>
                    </a:p>
                  </a:txBody>
                  <a:tcPr/>
                </a:tc>
                <a:tc>
                  <a:txBody>
                    <a:bodyPr/>
                    <a:lstStyle/>
                    <a:p>
                      <a:pPr algn="l" fontAlgn="ctr"/>
                      <a:r>
                        <a:rPr lang="es-CO" sz="900" u="none" strike="noStrike">
                          <a:effectLst/>
                        </a:rPr>
                        <a:t>CONVENIO</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DEPARTAMENTO DEL CASANARE</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a:effectLst/>
                        </a:rPr>
                        <a:t>20210660</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9.750.000.000,00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3.000.000.000,00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210394330"/>
                  </a:ext>
                </a:extLst>
              </a:tr>
              <a:tr h="266256">
                <a:tc vMerge="1">
                  <a:txBody>
                    <a:bodyPr/>
                    <a:lstStyle/>
                    <a:p>
                      <a:endParaRPr lang="es-CO"/>
                    </a:p>
                  </a:txBody>
                  <a:tcPr/>
                </a:tc>
                <a:tc>
                  <a:txBody>
                    <a:bodyPr/>
                    <a:lstStyle/>
                    <a:p>
                      <a:pPr algn="l" fontAlgn="ctr"/>
                      <a:r>
                        <a:rPr lang="es-CO" sz="900" u="none" strike="noStrike">
                          <a:effectLst/>
                        </a:rPr>
                        <a:t>CONVENIO</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DEPARTAMENTO DEL META</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20210666</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13.000.000.000,00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4.000.000.000,00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259844150"/>
                  </a:ext>
                </a:extLst>
              </a:tr>
              <a:tr h="266256">
                <a:tc vMerge="1">
                  <a:txBody>
                    <a:bodyPr/>
                    <a:lstStyle/>
                    <a:p>
                      <a:endParaRPr lang="es-CO"/>
                    </a:p>
                  </a:txBody>
                  <a:tcPr/>
                </a:tc>
                <a:tc>
                  <a:txBody>
                    <a:bodyPr/>
                    <a:lstStyle/>
                    <a:p>
                      <a:pPr algn="l" fontAlgn="ctr"/>
                      <a:r>
                        <a:rPr lang="es-CO" sz="900" u="none" strike="noStrike">
                          <a:effectLst/>
                        </a:rPr>
                        <a:t>CONVENIO</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CO" sz="900" u="none" strike="noStrike" dirty="0">
                          <a:effectLst/>
                        </a:rPr>
                        <a:t>MUNICIPIO DE COELLO</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20210686</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2.398.135.885,80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799.378.628,60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3512000542"/>
                  </a:ext>
                </a:extLst>
              </a:tr>
              <a:tr h="319020">
                <a:tc vMerge="1">
                  <a:txBody>
                    <a:bodyPr/>
                    <a:lstStyle/>
                    <a:p>
                      <a:endParaRPr lang="es-CO"/>
                    </a:p>
                  </a:txBody>
                  <a:tcPr/>
                </a:tc>
                <a:tc>
                  <a:txBody>
                    <a:bodyPr/>
                    <a:lstStyle/>
                    <a:p>
                      <a:pPr algn="l" fontAlgn="ctr"/>
                      <a:r>
                        <a:rPr lang="es-CO" sz="900" u="none" strike="noStrike">
                          <a:effectLst/>
                        </a:rPr>
                        <a:t>RESOLUCION</a:t>
                      </a:r>
                      <a:endParaRPr lang="es-CO" sz="900" b="0" i="0" u="none" strike="noStrike">
                        <a:solidFill>
                          <a:srgbClr val="000000"/>
                        </a:solidFill>
                        <a:effectLst/>
                        <a:latin typeface="Calibri" panose="020F0502020204030204" pitchFamily="34" charset="0"/>
                      </a:endParaRPr>
                    </a:p>
                  </a:txBody>
                  <a:tcPr marL="5487" marR="5487" marT="5487" marB="0" anchor="ctr"/>
                </a:tc>
                <a:tc>
                  <a:txBody>
                    <a:bodyPr/>
                    <a:lstStyle/>
                    <a:p>
                      <a:pPr algn="l" fontAlgn="ctr"/>
                      <a:r>
                        <a:rPr lang="es-ES" sz="900" u="none" strike="noStrike" dirty="0">
                          <a:effectLst/>
                        </a:rPr>
                        <a:t>BANCO AGRARIO DE COLOMBIA S.A.</a:t>
                      </a:r>
                      <a:endParaRPr lang="es-ES"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00459</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13.203.670.714,47 </a:t>
                      </a:r>
                      <a:endParaRPr lang="es-CO" sz="900" b="0" i="0" u="none" strike="noStrike" dirty="0">
                        <a:solidFill>
                          <a:srgbClr val="000000"/>
                        </a:solidFill>
                        <a:effectLst/>
                        <a:latin typeface="Calibri" panose="020F0502020204030204" pitchFamily="34" charset="0"/>
                      </a:endParaRPr>
                    </a:p>
                  </a:txBody>
                  <a:tcPr marL="5487" marR="5487" marT="5487" marB="0" anchor="ctr"/>
                </a:tc>
                <a:tc>
                  <a:txBody>
                    <a:bodyPr/>
                    <a:lstStyle/>
                    <a:p>
                      <a:pPr algn="ctr" fontAlgn="ctr"/>
                      <a:r>
                        <a:rPr lang="es-CO" sz="900" u="none" strike="noStrike" dirty="0">
                          <a:effectLst/>
                        </a:rPr>
                        <a:t>11.185.860.073,47 </a:t>
                      </a:r>
                      <a:endParaRPr lang="es-CO" sz="900" b="0" i="0" u="none" strike="noStrike" dirty="0">
                        <a:solidFill>
                          <a:srgbClr val="000000"/>
                        </a:solidFill>
                        <a:effectLst/>
                        <a:latin typeface="Calibri" panose="020F0502020204030204" pitchFamily="34" charset="0"/>
                      </a:endParaRPr>
                    </a:p>
                  </a:txBody>
                  <a:tcPr marL="5487" marR="5487" marT="5487" marB="0" anchor="ct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4081304926"/>
                  </a:ext>
                </a:extLst>
              </a:tr>
              <a:tr h="266256">
                <a:tc gridSpan="4">
                  <a:txBody>
                    <a:bodyPr/>
                    <a:lstStyle/>
                    <a:p>
                      <a:pPr algn="ctr" fontAlgn="b"/>
                      <a:r>
                        <a:rPr lang="es-ES" sz="900" b="1" i="0" u="none" strike="noStrike" dirty="0">
                          <a:solidFill>
                            <a:srgbClr val="000000"/>
                          </a:solidFill>
                          <a:effectLst/>
                          <a:latin typeface="Calibri" panose="020F0502020204030204" pitchFamily="34" charset="0"/>
                        </a:rPr>
                        <a:t>T</a:t>
                      </a:r>
                      <a:r>
                        <a:rPr lang="es-CO" sz="900" b="1" i="0" u="none" strike="noStrike" dirty="0">
                          <a:solidFill>
                            <a:srgbClr val="000000"/>
                          </a:solidFill>
                          <a:effectLst/>
                          <a:latin typeface="Calibri" panose="020F0502020204030204" pitchFamily="34" charset="0"/>
                        </a:rPr>
                        <a:t>OTAL</a:t>
                      </a:r>
                      <a:r>
                        <a:rPr lang="es-CO" sz="900" u="none" strike="noStrike" dirty="0">
                          <a:effectLst/>
                        </a:rPr>
                        <a:t> </a:t>
                      </a:r>
                      <a:endParaRPr lang="es-CO" sz="900" b="0" i="0" u="none" strike="noStrike" dirty="0">
                        <a:solidFill>
                          <a:srgbClr val="000000"/>
                        </a:solidFill>
                        <a:effectLst/>
                        <a:latin typeface="Calibri" panose="020F0502020204030204" pitchFamily="34" charset="0"/>
                      </a:endParaRPr>
                    </a:p>
                  </a:txBody>
                  <a:tcPr marL="5487" marR="5487" marT="5487" marB="0" anchor="ctr">
                    <a:solidFill>
                      <a:srgbClr val="C49E41"/>
                    </a:solidFill>
                  </a:tcPr>
                </a:tc>
                <a:tc hMerge="1">
                  <a:txBody>
                    <a:bodyPr/>
                    <a:lstStyle/>
                    <a:p>
                      <a:pPr algn="l" fontAlgn="b"/>
                      <a:r>
                        <a:rPr lang="es-CO" sz="900" u="none" strike="noStrike" dirty="0">
                          <a:effectLst/>
                        </a:rPr>
                        <a:t> </a:t>
                      </a:r>
                      <a:endParaRPr lang="es-CO" sz="900" b="0" i="0" u="none" strike="noStrike" dirty="0">
                        <a:solidFill>
                          <a:srgbClr val="000000"/>
                        </a:solidFill>
                        <a:effectLst/>
                        <a:latin typeface="Calibri" panose="020F0502020204030204" pitchFamily="34" charset="0"/>
                      </a:endParaRPr>
                    </a:p>
                  </a:txBody>
                  <a:tcPr marL="5487" marR="5487" marT="5487" marB="0" anchor="b">
                    <a:solidFill>
                      <a:srgbClr val="C49E41"/>
                    </a:solidFill>
                  </a:tcPr>
                </a:tc>
                <a:tc hMerge="1">
                  <a:txBody>
                    <a:bodyPr/>
                    <a:lstStyle/>
                    <a:p>
                      <a:pPr algn="l" fontAlgn="b"/>
                      <a:r>
                        <a:rPr lang="es-CO" sz="900" u="none" strike="noStrike" dirty="0">
                          <a:effectLst/>
                        </a:rPr>
                        <a:t> </a:t>
                      </a:r>
                      <a:endParaRPr lang="es-CO" sz="900" b="0" i="0" u="none" strike="noStrike" dirty="0">
                        <a:solidFill>
                          <a:srgbClr val="000000"/>
                        </a:solidFill>
                        <a:effectLst/>
                        <a:latin typeface="Calibri" panose="020F0502020204030204" pitchFamily="34" charset="0"/>
                      </a:endParaRPr>
                    </a:p>
                  </a:txBody>
                  <a:tcPr marL="5487" marR="5487" marT="5487" marB="0" anchor="b">
                    <a:solidFill>
                      <a:srgbClr val="C49E41"/>
                    </a:solidFill>
                  </a:tcPr>
                </a:tc>
                <a:tc hMerge="1">
                  <a:txBody>
                    <a:bodyPr/>
                    <a:lstStyle/>
                    <a:p>
                      <a:pPr algn="ctr" fontAlgn="ctr"/>
                      <a:r>
                        <a:rPr lang="es-CO" sz="900" u="none" strike="noStrike" dirty="0">
                          <a:effectLst/>
                        </a:rPr>
                        <a:t> </a:t>
                      </a:r>
                      <a:endParaRPr lang="es-CO" sz="900" b="0" i="0" u="none" strike="noStrike" dirty="0">
                        <a:solidFill>
                          <a:srgbClr val="000000"/>
                        </a:solidFill>
                        <a:effectLst/>
                        <a:latin typeface="Calibri" panose="020F0502020204030204" pitchFamily="34" charset="0"/>
                      </a:endParaRPr>
                    </a:p>
                  </a:txBody>
                  <a:tcPr marL="5487" marR="5487" marT="5487" marB="0" anchor="ctr">
                    <a:solidFill>
                      <a:srgbClr val="C49E41"/>
                    </a:solidFill>
                  </a:tcPr>
                </a:tc>
                <a:tc>
                  <a:txBody>
                    <a:bodyPr/>
                    <a:lstStyle/>
                    <a:p>
                      <a:pPr algn="ctr" fontAlgn="b"/>
                      <a:r>
                        <a:rPr lang="es-CO" sz="900" u="none" strike="noStrike" dirty="0">
                          <a:effectLst/>
                        </a:rPr>
                        <a:t>124.476.657.778,01 </a:t>
                      </a:r>
                      <a:endParaRPr lang="es-CO" sz="900" b="0" i="0" u="none" strike="noStrike" dirty="0">
                        <a:solidFill>
                          <a:srgbClr val="000000"/>
                        </a:solidFill>
                        <a:effectLst/>
                        <a:latin typeface="Calibri" panose="020F0502020204030204" pitchFamily="34" charset="0"/>
                      </a:endParaRPr>
                    </a:p>
                  </a:txBody>
                  <a:tcPr marL="5487" marR="5487" marT="5487" marB="0" anchor="ctr">
                    <a:solidFill>
                      <a:srgbClr val="C49E41"/>
                    </a:solidFill>
                  </a:tcPr>
                </a:tc>
                <a:tc>
                  <a:txBody>
                    <a:bodyPr/>
                    <a:lstStyle/>
                    <a:p>
                      <a:pPr algn="ctr" fontAlgn="b"/>
                      <a:r>
                        <a:rPr lang="es-CO" sz="900" u="none" strike="noStrike" dirty="0">
                          <a:effectLst/>
                        </a:rPr>
                        <a:t>68.540.893.777,91 </a:t>
                      </a:r>
                      <a:endParaRPr lang="es-CO" sz="900" b="0" i="0" u="none" strike="noStrike" dirty="0">
                        <a:solidFill>
                          <a:srgbClr val="000000"/>
                        </a:solidFill>
                        <a:effectLst/>
                        <a:latin typeface="Calibri" panose="020F0502020204030204" pitchFamily="34" charset="0"/>
                      </a:endParaRPr>
                    </a:p>
                  </a:txBody>
                  <a:tcPr marL="5487" marR="5487" marT="5487" marB="0" anchor="ctr">
                    <a:solidFill>
                      <a:srgbClr val="C49E41"/>
                    </a:solidFill>
                  </a:tcPr>
                </a:tc>
                <a:tc>
                  <a:txBody>
                    <a:bodyPr/>
                    <a:lstStyle/>
                    <a:p>
                      <a:pPr algn="ctr" fontAlgn="ctr"/>
                      <a:r>
                        <a:rPr lang="es-CO" sz="900" u="none" strike="noStrike" dirty="0">
                          <a:effectLst/>
                        </a:rPr>
                        <a:t>68.540.893.777,91 </a:t>
                      </a:r>
                      <a:endParaRPr lang="es-CO" sz="900" b="0" i="0" u="none" strike="noStrike" dirty="0">
                        <a:solidFill>
                          <a:srgbClr val="000000"/>
                        </a:solidFill>
                        <a:effectLst/>
                        <a:latin typeface="Calibri" panose="020F0502020204030204" pitchFamily="34" charset="0"/>
                      </a:endParaRPr>
                    </a:p>
                  </a:txBody>
                  <a:tcPr marL="5487" marR="5487" marT="5487" marB="0" anchor="ctr">
                    <a:solidFill>
                      <a:srgbClr val="C49E41"/>
                    </a:solidFill>
                  </a:tcPr>
                </a:tc>
                <a:tc>
                  <a:txBody>
                    <a:bodyPr/>
                    <a:lstStyle/>
                    <a:p>
                      <a:pPr algn="l" fontAlgn="b"/>
                      <a:r>
                        <a:rPr lang="es-CO" sz="900" u="none" strike="noStrike" dirty="0">
                          <a:effectLst/>
                        </a:rPr>
                        <a:t> </a:t>
                      </a:r>
                      <a:endParaRPr lang="es-CO" sz="900" b="0" i="0" u="none" strike="noStrike" dirty="0">
                        <a:solidFill>
                          <a:srgbClr val="000000"/>
                        </a:solidFill>
                        <a:effectLst/>
                        <a:latin typeface="Calibri" panose="020F0502020204030204" pitchFamily="34" charset="0"/>
                      </a:endParaRPr>
                    </a:p>
                  </a:txBody>
                  <a:tcPr marL="5487" marR="5487" marT="5487" marB="0" anchor="b">
                    <a:solidFill>
                      <a:srgbClr val="C49E41"/>
                    </a:solidFill>
                  </a:tcPr>
                </a:tc>
                <a:extLst>
                  <a:ext uri="{0D108BD9-81ED-4DB2-BD59-A6C34878D82A}">
                    <a16:rowId xmlns:a16="http://schemas.microsoft.com/office/drawing/2014/main" val="3137662435"/>
                  </a:ext>
                </a:extLst>
              </a:tr>
            </a:tbl>
          </a:graphicData>
        </a:graphic>
      </p:graphicFrame>
    </p:spTree>
    <p:extLst>
      <p:ext uri="{BB962C8B-B14F-4D97-AF65-F5344CB8AC3E}">
        <p14:creationId xmlns:p14="http://schemas.microsoft.com/office/powerpoint/2010/main" val="3297946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202D828-8D4E-2946-4433-A7528AC5B339}"/>
              </a:ext>
            </a:extLst>
          </p:cNvPr>
          <p:cNvSpPr>
            <a:spLocks noGrp="1"/>
          </p:cNvSpPr>
          <p:nvPr/>
        </p:nvSpPr>
        <p:spPr>
          <a:xfrm>
            <a:off x="1757778" y="411237"/>
            <a:ext cx="8930933" cy="73163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dirty="0">
                <a:ln>
                  <a:noFill/>
                </a:ln>
                <a:solidFill>
                  <a:srgbClr val="C49E41"/>
                </a:solidFill>
                <a:effectLst/>
                <a:uLnTx/>
                <a:uFillTx/>
                <a:latin typeface="Helvetica"/>
                <a:ea typeface="+mj-ea"/>
                <a:cs typeface="+mj-cs"/>
              </a:rPr>
              <a:t>HALLAZGO </a:t>
            </a:r>
            <a:r>
              <a:rPr kumimoji="0" lang="es-ES" sz="2000" b="1" i="0" u="none" strike="noStrike" kern="1200" cap="none" spc="0" normalizeH="0" baseline="0" noProof="0" dirty="0" err="1">
                <a:ln>
                  <a:noFill/>
                </a:ln>
                <a:solidFill>
                  <a:srgbClr val="C49E41"/>
                </a:solidFill>
                <a:effectLst/>
                <a:uLnTx/>
                <a:uFillTx/>
                <a:latin typeface="Helvetica"/>
                <a:ea typeface="+mj-ea"/>
                <a:cs typeface="+mj-cs"/>
              </a:rPr>
              <a:t>N°</a:t>
            </a:r>
            <a:r>
              <a:rPr kumimoji="0" lang="es-ES" sz="2000" b="1" i="0" u="none" strike="noStrike" kern="1200" cap="none" spc="0" normalizeH="0" baseline="0" noProof="0" dirty="0">
                <a:ln>
                  <a:noFill/>
                </a:ln>
                <a:solidFill>
                  <a:srgbClr val="C49E41"/>
                </a:solidFill>
                <a:effectLst/>
                <a:uLnTx/>
                <a:uFillTx/>
                <a:latin typeface="Helvetica"/>
                <a:ea typeface="+mj-ea"/>
                <a:cs typeface="+mj-cs"/>
              </a:rPr>
              <a:t> 2-2020 </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2000" b="1" i="0" u="none" strike="noStrike" kern="1200" cap="none" spc="0" normalizeH="0" baseline="0" noProof="0" dirty="0">
                <a:ln>
                  <a:noFill/>
                </a:ln>
                <a:solidFill>
                  <a:srgbClr val="C49E41"/>
                </a:solidFill>
                <a:effectLst/>
                <a:uLnTx/>
                <a:uFillTx/>
                <a:latin typeface="Helvetica"/>
                <a:ea typeface="+mj-ea"/>
                <a:cs typeface="+mj-cs"/>
              </a:rPr>
              <a:t>Informe de Reservas Presupuestales Constituidas (Cuentas por pagar sin PAC) (Administrativo con posible alcance disciplinario – D1)</a:t>
            </a:r>
          </a:p>
        </p:txBody>
      </p:sp>
      <p:sp>
        <p:nvSpPr>
          <p:cNvPr id="5" name="CuadroTexto 2">
            <a:extLst>
              <a:ext uri="{FF2B5EF4-FFF2-40B4-BE49-F238E27FC236}">
                <a16:creationId xmlns:a16="http://schemas.microsoft.com/office/drawing/2014/main" id="{F68C6A16-6D0A-468F-2C24-3E560D1F56DF}"/>
              </a:ext>
            </a:extLst>
          </p:cNvPr>
          <p:cNvSpPr txBox="1"/>
          <p:nvPr/>
        </p:nvSpPr>
        <p:spPr>
          <a:xfrm>
            <a:off x="855631" y="4384660"/>
            <a:ext cx="4965404" cy="206210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E7E6E6">
                    <a:lumMod val="25000"/>
                  </a:srgbClr>
                </a:solidFill>
                <a:effectLst/>
                <a:uLnTx/>
                <a:uFillTx/>
                <a:latin typeface="Helvetica"/>
                <a:ea typeface="+mn-ea"/>
                <a:cs typeface="+mn-cs"/>
              </a:rPr>
              <a:t>Se debe evitar la sobreestimación de las reservas presupuestales. Lamentablemente las Reservas Presupuestales constituidas al cierre de la vigencia 2020 (denominadas como Inducidas), se dieron por corresponder a obligaciones que no fueron constituidas como Cuentas por Pagar, por no contar con PAC.</a:t>
            </a:r>
            <a:endParaRPr kumimoji="0" lang="es-ES" sz="1600" b="1" i="0" u="none" strike="noStrike" kern="1200" cap="none" spc="0" normalizeH="0" baseline="0" noProof="0" dirty="0">
              <a:ln>
                <a:noFill/>
              </a:ln>
              <a:solidFill>
                <a:prstClr val="black"/>
              </a:solidFill>
              <a:effectLst/>
              <a:uLnTx/>
              <a:uFillTx/>
              <a:latin typeface="Helvetica"/>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black"/>
              </a:solidFill>
              <a:effectLst/>
              <a:uLnTx/>
              <a:uFillTx/>
              <a:latin typeface="Helvetica"/>
              <a:ea typeface="+mn-lt"/>
              <a:cs typeface="Helvetica"/>
            </a:endParaRPr>
          </a:p>
        </p:txBody>
      </p:sp>
      <p:sp>
        <p:nvSpPr>
          <p:cNvPr id="9" name="CuadroTexto 8">
            <a:extLst>
              <a:ext uri="{FF2B5EF4-FFF2-40B4-BE49-F238E27FC236}">
                <a16:creationId xmlns:a16="http://schemas.microsoft.com/office/drawing/2014/main" id="{2336646D-DC3B-1748-C739-28B7C513479F}"/>
              </a:ext>
            </a:extLst>
          </p:cNvPr>
          <p:cNvSpPr txBox="1"/>
          <p:nvPr/>
        </p:nvSpPr>
        <p:spPr>
          <a:xfrm>
            <a:off x="974072" y="2124405"/>
            <a:ext cx="4965405" cy="202004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600" b="1" i="0" u="none" strike="noStrike" kern="1200" cap="none" spc="0" normalizeH="0" baseline="0" noProof="0" dirty="0">
                <a:ln>
                  <a:noFill/>
                </a:ln>
                <a:solidFill>
                  <a:srgbClr val="E7E6E6">
                    <a:lumMod val="25000"/>
                  </a:srgbClr>
                </a:solidFill>
                <a:effectLst/>
                <a:uLnTx/>
                <a:uFillTx/>
                <a:latin typeface="Helvetica"/>
                <a:ea typeface="+mn-ea"/>
                <a:cs typeface="+mn-cs"/>
              </a:rPr>
              <a:t>Estatuto Orgánico del Presupuesto, artículo 89</a:t>
            </a:r>
            <a:endParaRPr kumimoji="0" lang="es-CO" sz="1600" b="1" i="0" u="none" strike="noStrike" kern="1200" cap="none" spc="0" normalizeH="0" baseline="0" noProof="0" dirty="0">
              <a:ln>
                <a:noFill/>
              </a:ln>
              <a:solidFill>
                <a:srgbClr val="E7E6E6">
                  <a:lumMod val="25000"/>
                </a:srgbClr>
              </a:solidFill>
              <a:effectLst/>
              <a:uLnTx/>
              <a:uFillTx/>
              <a:latin typeface="Helvetica"/>
              <a:ea typeface="+mn-ea"/>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s-ES" sz="1600" b="0" i="0" u="none" strike="noStrike" kern="1200" cap="none" spc="0" normalizeH="0" baseline="0" noProof="0" dirty="0">
                <a:ln>
                  <a:noFill/>
                </a:ln>
                <a:solidFill>
                  <a:srgbClr val="E7E6E6">
                    <a:lumMod val="25000"/>
                  </a:srgbClr>
                </a:solidFill>
                <a:effectLst/>
                <a:uLnTx/>
                <a:uFillTx/>
                <a:latin typeface="Helvetica"/>
                <a:ea typeface="+mn-ea"/>
                <a:cs typeface="+mn-cs"/>
              </a:rPr>
              <a:t>“Al cierre de la vigencia fiscal cada órgano constituirá las reservas presupuestales con los compromisos que al 31 de diciembre no se hayan cumplido, siempre y cuando estén legalmente contraídos y desarrollen el objeto de la apropiación…”</a:t>
            </a:r>
            <a:endParaRPr kumimoji="0" lang="es-CO" sz="1600" b="0" i="0" u="none" strike="noStrike" kern="1200" cap="none" spc="0" normalizeH="0" baseline="0" noProof="0" dirty="0">
              <a:ln>
                <a:noFill/>
              </a:ln>
              <a:solidFill>
                <a:srgbClr val="E7E6E6">
                  <a:lumMod val="25000"/>
                </a:srgbClr>
              </a:solidFill>
              <a:effectLst/>
              <a:uLnTx/>
              <a:uFillTx/>
              <a:latin typeface="Helvetica"/>
              <a:ea typeface="+mn-ea"/>
              <a:cs typeface="+mn-cs"/>
            </a:endParaRPr>
          </a:p>
        </p:txBody>
      </p:sp>
      <p:cxnSp>
        <p:nvCxnSpPr>
          <p:cNvPr id="2" name="Conector recto 1">
            <a:extLst>
              <a:ext uri="{FF2B5EF4-FFF2-40B4-BE49-F238E27FC236}">
                <a16:creationId xmlns:a16="http://schemas.microsoft.com/office/drawing/2014/main" id="{16AEE915-B0CA-9BE2-71B9-A7421A1C616B}"/>
              </a:ext>
            </a:extLst>
          </p:cNvPr>
          <p:cNvCxnSpPr>
            <a:cxnSpLocks/>
          </p:cNvCxnSpPr>
          <p:nvPr/>
        </p:nvCxnSpPr>
        <p:spPr>
          <a:xfrm flipH="1">
            <a:off x="6095999" y="1324947"/>
            <a:ext cx="1" cy="4944879"/>
          </a:xfrm>
          <a:prstGeom prst="line">
            <a:avLst/>
          </a:prstGeom>
          <a:ln w="9525" cap="flat" cmpd="sng" algn="ctr">
            <a:solidFill>
              <a:schemeClr val="accent4"/>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 name="CuadroTexto 2">
            <a:extLst>
              <a:ext uri="{FF2B5EF4-FFF2-40B4-BE49-F238E27FC236}">
                <a16:creationId xmlns:a16="http://schemas.microsoft.com/office/drawing/2014/main" id="{37EEE447-9422-12B6-DDB4-785EAAAD16D0}"/>
              </a:ext>
            </a:extLst>
          </p:cNvPr>
          <p:cNvSpPr txBox="1"/>
          <p:nvPr/>
        </p:nvSpPr>
        <p:spPr>
          <a:xfrm>
            <a:off x="6433930" y="1524126"/>
            <a:ext cx="4572000" cy="55399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2000" b="1" i="0" u="none" strike="noStrike" kern="1200" cap="none" spc="0" normalizeH="0" baseline="0" noProof="0" dirty="0">
                <a:ln>
                  <a:noFill/>
                </a:ln>
                <a:solidFill>
                  <a:srgbClr val="C49E41"/>
                </a:solidFill>
                <a:effectLst/>
                <a:uLnTx/>
                <a:uFillTx/>
                <a:latin typeface="Helvetica"/>
                <a:ea typeface="+mn-ea"/>
                <a:cs typeface="+mn-cs"/>
              </a:rPr>
              <a:t>Acciones De Mejora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CO" sz="1600" b="0" i="0" u="none" strike="noStrike" kern="1200" cap="none" spc="0" normalizeH="0" baseline="0" noProof="0" dirty="0">
              <a:ln>
                <a:noFill/>
              </a:ln>
              <a:solidFill>
                <a:srgbClr val="E7E6E6">
                  <a:lumMod val="25000"/>
                </a:srgbClr>
              </a:solidFill>
              <a:effectLst/>
              <a:uLnTx/>
              <a:uFillTx/>
              <a:latin typeface="Helvetica"/>
              <a:ea typeface="+mn-ea"/>
              <a:cs typeface="+mn-cs"/>
            </a:endParaRPr>
          </a:p>
        </p:txBody>
      </p:sp>
      <p:sp>
        <p:nvSpPr>
          <p:cNvPr id="7" name="CuadroTexto 6">
            <a:extLst>
              <a:ext uri="{FF2B5EF4-FFF2-40B4-BE49-F238E27FC236}">
                <a16:creationId xmlns:a16="http://schemas.microsoft.com/office/drawing/2014/main" id="{0BC84F1D-C6C0-5E82-77E2-D098A18D3EEB}"/>
              </a:ext>
            </a:extLst>
          </p:cNvPr>
          <p:cNvSpPr txBox="1"/>
          <p:nvPr/>
        </p:nvSpPr>
        <p:spPr>
          <a:xfrm>
            <a:off x="6645928" y="2354333"/>
            <a:ext cx="4572000" cy="270843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E7E6E6">
                    <a:lumMod val="25000"/>
                  </a:srgbClr>
                </a:solidFill>
                <a:effectLst/>
                <a:uLnTx/>
                <a:uFillTx/>
                <a:latin typeface="Helvetica"/>
                <a:ea typeface="+mn-ea"/>
                <a:cs typeface="+mn-cs"/>
              </a:rPr>
              <a:t>Establecer control y seguimiento a la ejecución presupuestal de los contratos y convenios que realizan los supervisores en el sentido que la información para el cierre de la vigencia  la entreguen en forma oportuna y real de acuerdo con la ejecución del contrato y/o convenio.</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0" i="0" u="none" strike="noStrike" kern="1200" cap="none" spc="0" normalizeH="0" baseline="0" noProof="0" dirty="0">
              <a:ln>
                <a:noFill/>
              </a:ln>
              <a:solidFill>
                <a:srgbClr val="E7E6E6">
                  <a:lumMod val="25000"/>
                </a:srgbClr>
              </a:solidFill>
              <a:effectLst/>
              <a:uLnTx/>
              <a:uFillTx/>
              <a:latin typeface="Helvetic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E7E6E6">
                    <a:lumMod val="25000"/>
                  </a:srgbClr>
                </a:solidFill>
                <a:effectLst/>
                <a:uLnTx/>
                <a:uFillTx/>
                <a:latin typeface="Helvetica"/>
                <a:ea typeface="+mn-ea"/>
                <a:cs typeface="+mn-cs"/>
              </a:rPr>
              <a:t>Realizar la depuración en el aplicativo SIIF Nación de los saldos de los convenios y/o contratos que no se vayan a ejecutar por parte del área o dependencia responsable</a:t>
            </a:r>
            <a:endParaRPr kumimoji="0" lang="es-CO" sz="1600" b="0" i="0" u="none" strike="noStrike" kern="1200" cap="none" spc="0" normalizeH="0" baseline="0" noProof="0" dirty="0">
              <a:ln>
                <a:noFill/>
              </a:ln>
              <a:solidFill>
                <a:srgbClr val="E7E6E6">
                  <a:lumMod val="25000"/>
                </a:srgbClr>
              </a:solidFill>
              <a:effectLst/>
              <a:uLnTx/>
              <a:uFillTx/>
              <a:latin typeface="Helvetica"/>
              <a:ea typeface="+mn-ea"/>
              <a:cs typeface="+mn-cs"/>
            </a:endParaRPr>
          </a:p>
        </p:txBody>
      </p:sp>
    </p:spTree>
    <p:extLst>
      <p:ext uri="{BB962C8B-B14F-4D97-AF65-F5344CB8AC3E}">
        <p14:creationId xmlns:p14="http://schemas.microsoft.com/office/powerpoint/2010/main" val="974281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1452488" y="248395"/>
            <a:ext cx="9287024" cy="461665"/>
          </a:xfrm>
        </p:spPr>
        <p:txBody>
          <a:bodyPr>
            <a:normAutofit/>
          </a:bodyPr>
          <a:lstStyle/>
          <a:p>
            <a:pPr>
              <a:spcBef>
                <a:spcPct val="0"/>
              </a:spcBef>
            </a:pPr>
            <a:r>
              <a:rPr lang="en-US" b="1" dirty="0">
                <a:solidFill>
                  <a:srgbClr val="C49E41"/>
                </a:solidFill>
                <a:latin typeface="+mj-lt"/>
                <a:ea typeface="+mj-ea"/>
                <a:cs typeface="+mj-cs"/>
              </a:rPr>
              <a:t>RESERVA PRESUPUESTAL INDUCIDA </a:t>
            </a:r>
          </a:p>
        </p:txBody>
      </p:sp>
      <p:grpSp>
        <p:nvGrpSpPr>
          <p:cNvPr id="37" name="Group 36">
            <a:extLst>
              <a:ext uri="{FF2B5EF4-FFF2-40B4-BE49-F238E27FC236}">
                <a16:creationId xmlns:a16="http://schemas.microsoft.com/office/drawing/2014/main" id="{95C2437A-D852-42A4-9BBC-901DCD7FA809}"/>
              </a:ext>
            </a:extLst>
          </p:cNvPr>
          <p:cNvGrpSpPr/>
          <p:nvPr/>
        </p:nvGrpSpPr>
        <p:grpSpPr>
          <a:xfrm>
            <a:off x="-5242" y="1108750"/>
            <a:ext cx="12197242" cy="2062103"/>
            <a:chOff x="-5242" y="3341238"/>
            <a:chExt cx="12197242" cy="2062103"/>
          </a:xfrm>
        </p:grpSpPr>
        <p:sp>
          <p:nvSpPr>
            <p:cNvPr id="11" name="TextBox 10">
              <a:extLst>
                <a:ext uri="{FF2B5EF4-FFF2-40B4-BE49-F238E27FC236}">
                  <a16:creationId xmlns:a16="http://schemas.microsoft.com/office/drawing/2014/main" id="{18827283-42EB-44FF-8D01-384514527D26}"/>
                </a:ext>
              </a:extLst>
            </p:cNvPr>
            <p:cNvSpPr txBox="1"/>
            <p:nvPr/>
          </p:nvSpPr>
          <p:spPr>
            <a:xfrm>
              <a:off x="3406378" y="3341238"/>
              <a:ext cx="4946966" cy="206210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altLang="ko-KR" sz="1600" b="0" i="0" u="none" strike="noStrike" kern="1200" cap="none" spc="0" normalizeH="0" baseline="0" noProof="0" dirty="0">
                  <a:ln>
                    <a:noFill/>
                  </a:ln>
                  <a:solidFill>
                    <a:prstClr val="black">
                      <a:lumMod val="75000"/>
                      <a:lumOff val="25000"/>
                    </a:prstClr>
                  </a:solidFill>
                  <a:effectLst/>
                  <a:uLnTx/>
                  <a:uFillTx/>
                  <a:latin typeface="Helvetica"/>
                  <a:ea typeface="+mn-ea"/>
                  <a:cs typeface="Arial" pitchFamily="34" charset="0"/>
                </a:rPr>
                <a:t>Reservas presupuestales inducidas por falta de PAC por valor de $207.730.395.279.41, se ha girado el 71,0%, correspondiente a $146.939.481.717,41, el saldo por valor de $60.773.495.562,00 corresponde al contrato, 20220436 de la vigencia 2022 de FINAGRO para atención de programas Incentivo a la Capitalización Rural ICR y Línea Especial de Crédito – LEC (Dirección de Financiamiento). </a:t>
              </a:r>
              <a:endParaRPr kumimoji="0" lang="ko-KR" altLang="en-US" sz="1600" b="0" i="0" u="none" strike="noStrike" kern="1200" cap="none" spc="0" normalizeH="0" baseline="0" noProof="0" dirty="0">
                <a:ln>
                  <a:noFill/>
                </a:ln>
                <a:solidFill>
                  <a:prstClr val="black">
                    <a:lumMod val="75000"/>
                    <a:lumOff val="25000"/>
                  </a:prstClr>
                </a:solidFill>
                <a:effectLst/>
                <a:uLnTx/>
                <a:uFillTx/>
                <a:latin typeface="Helvetica"/>
                <a:ea typeface="+mn-ea"/>
                <a:cs typeface="Arial" pitchFamily="34" charset="0"/>
              </a:endParaRPr>
            </a:p>
          </p:txBody>
        </p:sp>
        <p:sp>
          <p:nvSpPr>
            <p:cNvPr id="17" name="Pentagon 25">
              <a:extLst>
                <a:ext uri="{FF2B5EF4-FFF2-40B4-BE49-F238E27FC236}">
                  <a16:creationId xmlns:a16="http://schemas.microsoft.com/office/drawing/2014/main" id="{9962CC76-391D-46C6-9D9E-A7638B3EA9F0}"/>
                </a:ext>
              </a:extLst>
            </p:cNvPr>
            <p:cNvSpPr/>
            <p:nvPr/>
          </p:nvSpPr>
          <p:spPr>
            <a:xfrm>
              <a:off x="505874" y="3589520"/>
              <a:ext cx="2317376" cy="695785"/>
            </a:xfrm>
            <a:prstGeom prst="homePlate">
              <a:avLst/>
            </a:prstGeom>
            <a:solidFill>
              <a:srgbClr val="00B05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21" name="Rectangle 20">
              <a:extLst>
                <a:ext uri="{FF2B5EF4-FFF2-40B4-BE49-F238E27FC236}">
                  <a16:creationId xmlns:a16="http://schemas.microsoft.com/office/drawing/2014/main" id="{DAC643A1-E772-4B47-8C38-5732FA83073D}"/>
                </a:ext>
              </a:extLst>
            </p:cNvPr>
            <p:cNvSpPr/>
            <p:nvPr/>
          </p:nvSpPr>
          <p:spPr>
            <a:xfrm>
              <a:off x="8982082" y="3567209"/>
              <a:ext cx="3209918" cy="69578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Helvetica"/>
                <a:ea typeface="+mn-ea"/>
                <a:cs typeface="+mn-cs"/>
              </a:endParaRPr>
            </a:p>
          </p:txBody>
        </p:sp>
        <p:sp>
          <p:nvSpPr>
            <p:cNvPr id="25" name="Pentagon 42">
              <a:extLst>
                <a:ext uri="{FF2B5EF4-FFF2-40B4-BE49-F238E27FC236}">
                  <a16:creationId xmlns:a16="http://schemas.microsoft.com/office/drawing/2014/main" id="{1D967B75-8B1B-4CE9-92AE-53017136AC0C}"/>
                </a:ext>
              </a:extLst>
            </p:cNvPr>
            <p:cNvSpPr/>
            <p:nvPr/>
          </p:nvSpPr>
          <p:spPr>
            <a:xfrm>
              <a:off x="-5242" y="3602456"/>
              <a:ext cx="1754155" cy="695785"/>
            </a:xfrm>
            <a:prstGeom prst="homePlat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dirty="0">
                <a:ln>
                  <a:noFill/>
                </a:ln>
                <a:solidFill>
                  <a:prstClr val="white"/>
                </a:solidFill>
                <a:effectLst/>
                <a:uLnTx/>
                <a:uFillTx/>
                <a:latin typeface="Helvetica"/>
                <a:ea typeface="+mn-ea"/>
                <a:cs typeface="+mn-cs"/>
              </a:endParaRPr>
            </a:p>
          </p:txBody>
        </p:sp>
        <p:sp>
          <p:nvSpPr>
            <p:cNvPr id="29" name="TextBox 28">
              <a:extLst>
                <a:ext uri="{FF2B5EF4-FFF2-40B4-BE49-F238E27FC236}">
                  <a16:creationId xmlns:a16="http://schemas.microsoft.com/office/drawing/2014/main" id="{656D97B2-4380-4536-AE41-03B0CF93E620}"/>
                </a:ext>
              </a:extLst>
            </p:cNvPr>
            <p:cNvSpPr txBox="1"/>
            <p:nvPr/>
          </p:nvSpPr>
          <p:spPr>
            <a:xfrm>
              <a:off x="9257264" y="3759298"/>
              <a:ext cx="2256712" cy="307777"/>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400" b="1" i="0" u="none" strike="noStrike" kern="1200" cap="none" spc="0" normalizeH="0" baseline="0" noProof="0" dirty="0">
                  <a:ln>
                    <a:noFill/>
                  </a:ln>
                  <a:solidFill>
                    <a:prstClr val="white"/>
                  </a:solidFill>
                  <a:effectLst/>
                  <a:uLnTx/>
                  <a:uFillTx/>
                  <a:latin typeface="Helvetica"/>
                  <a:ea typeface="+mn-ea"/>
                  <a:cs typeface="Arial" pitchFamily="34" charset="0"/>
                </a:rPr>
                <a:t>FINAGRO</a:t>
              </a:r>
              <a:r>
                <a:rPr kumimoji="0" lang="en-US" altLang="ko-KR" sz="1200" b="1" i="0" u="none" strike="noStrike" kern="1200" cap="none" spc="0" normalizeH="0" baseline="0" noProof="0" dirty="0">
                  <a:ln>
                    <a:noFill/>
                  </a:ln>
                  <a:solidFill>
                    <a:prstClr val="white"/>
                  </a:solidFill>
                  <a:effectLst/>
                  <a:uLnTx/>
                  <a:uFillTx/>
                  <a:latin typeface="Helvetica"/>
                  <a:ea typeface="+mn-ea"/>
                  <a:cs typeface="Arial" pitchFamily="34" charset="0"/>
                </a:rPr>
                <a:t> </a:t>
              </a:r>
              <a:endParaRPr kumimoji="0" lang="ko-KR" altLang="en-US" sz="1200" b="1" i="0" u="none" strike="noStrike" kern="1200" cap="none" spc="0" normalizeH="0" baseline="0" noProof="0" dirty="0">
                <a:ln>
                  <a:noFill/>
                </a:ln>
                <a:solidFill>
                  <a:prstClr val="white"/>
                </a:solidFill>
                <a:effectLst/>
                <a:uLnTx/>
                <a:uFillTx/>
                <a:latin typeface="Helvetica"/>
                <a:ea typeface="+mn-ea"/>
                <a:cs typeface="Arial" pitchFamily="34" charset="0"/>
              </a:endParaRPr>
            </a:p>
          </p:txBody>
        </p:sp>
      </p:grpSp>
      <p:grpSp>
        <p:nvGrpSpPr>
          <p:cNvPr id="36" name="Group 35">
            <a:extLst>
              <a:ext uri="{FF2B5EF4-FFF2-40B4-BE49-F238E27FC236}">
                <a16:creationId xmlns:a16="http://schemas.microsoft.com/office/drawing/2014/main" id="{765916F5-9261-456A-8D10-F43864CA7428}"/>
              </a:ext>
            </a:extLst>
          </p:cNvPr>
          <p:cNvGrpSpPr/>
          <p:nvPr/>
        </p:nvGrpSpPr>
        <p:grpSpPr>
          <a:xfrm>
            <a:off x="0" y="3309208"/>
            <a:ext cx="12192000" cy="1138773"/>
            <a:chOff x="0" y="4228502"/>
            <a:chExt cx="12192000" cy="1138773"/>
          </a:xfrm>
        </p:grpSpPr>
        <p:sp>
          <p:nvSpPr>
            <p:cNvPr id="13" name="TextBox 12">
              <a:extLst>
                <a:ext uri="{FF2B5EF4-FFF2-40B4-BE49-F238E27FC236}">
                  <a16:creationId xmlns:a16="http://schemas.microsoft.com/office/drawing/2014/main" id="{D4400814-DE60-442C-A8E0-E22C77374B0D}"/>
                </a:ext>
              </a:extLst>
            </p:cNvPr>
            <p:cNvSpPr txBox="1"/>
            <p:nvPr/>
          </p:nvSpPr>
          <p:spPr>
            <a:xfrm>
              <a:off x="3950988" y="4228502"/>
              <a:ext cx="4525170" cy="1138773"/>
            </a:xfrm>
            <a:prstGeom prst="rect">
              <a:avLst/>
            </a:prstGeom>
            <a:noFill/>
          </p:spPr>
          <p:txBody>
            <a:bodyPr wrap="square" rtlCol="0" anchor="ctr">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CO" sz="1600" b="0" i="0" u="none" strike="noStrike" kern="1200" cap="none" spc="0" normalizeH="0" baseline="0" noProof="0" dirty="0">
                  <a:ln>
                    <a:noFill/>
                  </a:ln>
                  <a:solidFill>
                    <a:srgbClr val="000000"/>
                  </a:solidFill>
                  <a:effectLst/>
                  <a:uLnTx/>
                  <a:uFillTx/>
                  <a:latin typeface="Helvetica"/>
                  <a:ea typeface="Calibri" panose="020F0502020204030204" pitchFamily="34" charset="0"/>
                  <a:cs typeface="Times New Roman" panose="02020603050405020304" pitchFamily="18" charset="0"/>
                </a:rPr>
                <a:t>Contrato de Prestación de Servicios No. 20220415 se tiene saldo pendiente por pagar de  $5.280.000,00 </a:t>
              </a:r>
              <a:r>
                <a:rPr kumimoji="0" lang="es-CO" sz="1800" b="0" i="0" u="none" strike="noStrike" kern="1200" cap="none" spc="0" normalizeH="0" baseline="0" noProof="0" dirty="0">
                  <a:ln>
                    <a:noFill/>
                  </a:ln>
                  <a:solidFill>
                    <a:srgbClr val="000000"/>
                  </a:solidFill>
                  <a:effectLst/>
                  <a:uLnTx/>
                  <a:uFillTx/>
                  <a:latin typeface="Helvetica"/>
                  <a:ea typeface="Calibri" panose="020F0502020204030204" pitchFamily="34" charset="0"/>
                  <a:cs typeface="Times New Roman" panose="02020603050405020304" pitchFamily="18" charset="0"/>
                </a:rPr>
                <a:t>vigencia 2022 (Dirección de Capacidades)</a:t>
              </a:r>
              <a:endParaRPr kumimoji="0" lang="ko-KR" altLang="en-US" sz="1600" b="1" i="0" u="none" strike="noStrike" kern="1200" cap="none" spc="0" normalizeH="0" baseline="0" noProof="0" dirty="0">
                <a:ln>
                  <a:noFill/>
                </a:ln>
                <a:solidFill>
                  <a:prstClr val="black">
                    <a:lumMod val="75000"/>
                    <a:lumOff val="25000"/>
                  </a:prstClr>
                </a:solidFill>
                <a:effectLst/>
                <a:uLnTx/>
                <a:uFillTx/>
                <a:latin typeface="Helvetica"/>
                <a:ea typeface="+mn-ea"/>
                <a:cs typeface="Arial" pitchFamily="34" charset="0"/>
              </a:endParaRPr>
            </a:p>
          </p:txBody>
        </p:sp>
        <p:sp>
          <p:nvSpPr>
            <p:cNvPr id="18" name="Pentagon 26">
              <a:extLst>
                <a:ext uri="{FF2B5EF4-FFF2-40B4-BE49-F238E27FC236}">
                  <a16:creationId xmlns:a16="http://schemas.microsoft.com/office/drawing/2014/main" id="{87DF6FA5-1C2A-42A2-B8E2-01CDBF688503}"/>
                </a:ext>
              </a:extLst>
            </p:cNvPr>
            <p:cNvSpPr/>
            <p:nvPr/>
          </p:nvSpPr>
          <p:spPr>
            <a:xfrm>
              <a:off x="963981" y="4464499"/>
              <a:ext cx="2407844" cy="666778"/>
            </a:xfrm>
            <a:prstGeom prst="homePlate">
              <a:avLst/>
            </a:prstGeom>
            <a:solidFill>
              <a:srgbClr val="00999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Helvetica"/>
                <a:ea typeface="+mn-ea"/>
                <a:cs typeface="+mn-cs"/>
              </a:endParaRPr>
            </a:p>
          </p:txBody>
        </p:sp>
        <p:sp>
          <p:nvSpPr>
            <p:cNvPr id="22" name="Rectangle 21">
              <a:extLst>
                <a:ext uri="{FF2B5EF4-FFF2-40B4-BE49-F238E27FC236}">
                  <a16:creationId xmlns:a16="http://schemas.microsoft.com/office/drawing/2014/main" id="{A85D49F9-7E1E-4D94-A0F0-0BA5AA59C1E8}"/>
                </a:ext>
              </a:extLst>
            </p:cNvPr>
            <p:cNvSpPr/>
            <p:nvPr/>
          </p:nvSpPr>
          <p:spPr>
            <a:xfrm>
              <a:off x="9585742" y="4449998"/>
              <a:ext cx="2606258" cy="69578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Helvetica"/>
                <a:ea typeface="+mn-ea"/>
                <a:cs typeface="+mn-cs"/>
              </a:endParaRPr>
            </a:p>
          </p:txBody>
        </p:sp>
        <p:sp>
          <p:nvSpPr>
            <p:cNvPr id="26" name="Pentagon 43">
              <a:extLst>
                <a:ext uri="{FF2B5EF4-FFF2-40B4-BE49-F238E27FC236}">
                  <a16:creationId xmlns:a16="http://schemas.microsoft.com/office/drawing/2014/main" id="{30646DC6-817E-436E-BB71-28EEED06EB1E}"/>
                </a:ext>
              </a:extLst>
            </p:cNvPr>
            <p:cNvSpPr/>
            <p:nvPr/>
          </p:nvSpPr>
          <p:spPr>
            <a:xfrm>
              <a:off x="0" y="4449996"/>
              <a:ext cx="2140348" cy="695785"/>
            </a:xfrm>
            <a:prstGeom prst="homePlate">
              <a:avLst/>
            </a:prstGeom>
            <a:solidFill>
              <a:srgbClr val="0099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srgbClr val="00B0F0"/>
                </a:solidFill>
                <a:effectLst/>
                <a:uLnTx/>
                <a:uFillTx/>
                <a:latin typeface="Helvetica"/>
                <a:ea typeface="+mn-ea"/>
                <a:cs typeface="+mn-cs"/>
              </a:endParaRPr>
            </a:p>
          </p:txBody>
        </p:sp>
        <p:sp>
          <p:nvSpPr>
            <p:cNvPr id="30" name="TextBox 29">
              <a:extLst>
                <a:ext uri="{FF2B5EF4-FFF2-40B4-BE49-F238E27FC236}">
                  <a16:creationId xmlns:a16="http://schemas.microsoft.com/office/drawing/2014/main" id="{4D1B76DC-D4CB-419A-A5B8-16E793282138}"/>
                </a:ext>
              </a:extLst>
            </p:cNvPr>
            <p:cNvSpPr txBox="1"/>
            <p:nvPr/>
          </p:nvSpPr>
          <p:spPr>
            <a:xfrm>
              <a:off x="9949145" y="4659391"/>
              <a:ext cx="2213708" cy="27699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ko-KR" sz="1200" b="1" i="0" u="none" strike="noStrike" kern="1200" cap="none" spc="0" normalizeH="0" baseline="0" noProof="0" dirty="0">
                  <a:ln>
                    <a:noFill/>
                  </a:ln>
                  <a:solidFill>
                    <a:prstClr val="white"/>
                  </a:solidFill>
                  <a:effectLst/>
                  <a:uLnTx/>
                  <a:uFillTx/>
                  <a:latin typeface="Helvetica"/>
                  <a:ea typeface="+mn-ea"/>
                  <a:cs typeface="Arial" pitchFamily="34" charset="0"/>
                </a:rPr>
                <a:t>JOSÉ EMILIO ZAPATA</a:t>
              </a:r>
              <a:endParaRPr kumimoji="0" lang="ko-KR" altLang="en-US" sz="1200" b="1" i="0" u="none" strike="noStrike" kern="1200" cap="none" spc="0" normalizeH="0" baseline="0" noProof="0" dirty="0">
                <a:ln>
                  <a:noFill/>
                </a:ln>
                <a:solidFill>
                  <a:prstClr val="white"/>
                </a:solidFill>
                <a:effectLst/>
                <a:uLnTx/>
                <a:uFillTx/>
                <a:latin typeface="Helvetica"/>
                <a:ea typeface="+mn-ea"/>
                <a:cs typeface="Arial" pitchFamily="34" charset="0"/>
              </a:endParaRPr>
            </a:p>
          </p:txBody>
        </p:sp>
        <p:sp>
          <p:nvSpPr>
            <p:cNvPr id="34" name="Oval 21">
              <a:extLst>
                <a:ext uri="{FF2B5EF4-FFF2-40B4-BE49-F238E27FC236}">
                  <a16:creationId xmlns:a16="http://schemas.microsoft.com/office/drawing/2014/main" id="{9ECEC46E-CEB1-40B8-88BA-C894EF8F4420}"/>
                </a:ext>
              </a:extLst>
            </p:cNvPr>
            <p:cNvSpPr>
              <a:spLocks noChangeAspect="1"/>
            </p:cNvSpPr>
            <p:nvPr/>
          </p:nvSpPr>
          <p:spPr>
            <a:xfrm>
              <a:off x="2633813" y="4619069"/>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Helvetica"/>
                <a:ea typeface="+mn-ea"/>
                <a:cs typeface="+mn-cs"/>
              </a:endParaRPr>
            </a:p>
          </p:txBody>
        </p:sp>
      </p:grpSp>
      <p:pic>
        <p:nvPicPr>
          <p:cNvPr id="40" name="Imagen 39">
            <a:extLst>
              <a:ext uri="{FF2B5EF4-FFF2-40B4-BE49-F238E27FC236}">
                <a16:creationId xmlns:a16="http://schemas.microsoft.com/office/drawing/2014/main" id="{C93FF8F4-C3C3-9673-5302-4AB27476128A}"/>
              </a:ext>
            </a:extLst>
          </p:cNvPr>
          <p:cNvPicPr>
            <a:picLocks noChangeAspect="1"/>
          </p:cNvPicPr>
          <p:nvPr/>
        </p:nvPicPr>
        <p:blipFill>
          <a:blip r:embed="rId2">
            <a:alphaModFix amt="85000"/>
          </a:blip>
          <a:stretch>
            <a:fillRect/>
          </a:stretch>
        </p:blipFill>
        <p:spPr>
          <a:xfrm>
            <a:off x="1914734" y="1473465"/>
            <a:ext cx="462917" cy="462917"/>
          </a:xfrm>
          <a:prstGeom prst="rect">
            <a:avLst/>
          </a:prstGeom>
          <a:ln>
            <a:noFill/>
          </a:ln>
          <a:effectLst>
            <a:softEdge rad="112500"/>
          </a:effectLst>
        </p:spPr>
      </p:pic>
      <p:sp>
        <p:nvSpPr>
          <p:cNvPr id="44" name="CuadroTexto 43">
            <a:extLst>
              <a:ext uri="{FF2B5EF4-FFF2-40B4-BE49-F238E27FC236}">
                <a16:creationId xmlns:a16="http://schemas.microsoft.com/office/drawing/2014/main" id="{0AB301D4-60FF-D7B9-545C-3C7F8D584BB0}"/>
              </a:ext>
            </a:extLst>
          </p:cNvPr>
          <p:cNvSpPr txBox="1"/>
          <p:nvPr/>
        </p:nvSpPr>
        <p:spPr>
          <a:xfrm>
            <a:off x="325613" y="4887962"/>
            <a:ext cx="725075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srgbClr val="000000"/>
                </a:solidFill>
                <a:effectLst/>
                <a:uLnTx/>
                <a:uFillTx/>
                <a:latin typeface="Helvetica"/>
                <a:ea typeface="+mn-ea"/>
                <a:cs typeface="Times New Roman" panose="02020603050405020304" pitchFamily="18" charset="0"/>
              </a:rPr>
              <a:t>“Se solicita gestionar con carácter URGENTE el trámite de pago de las reservas presupuestales inducidas pendientes, de cara al cierre de la vigencia 2023. Por favor, tomar las medidas necesarias para garantizar que los pagos se realicen en el menor tiempo posible y se cumpla con las obligaciones correspondientes.”</a:t>
            </a:r>
            <a:endParaRPr kumimoji="0" lang="es-CO" sz="1600" b="0" i="0" u="none" strike="noStrike" kern="1200" cap="none" spc="0" normalizeH="0" baseline="0" noProof="0" dirty="0">
              <a:ln>
                <a:noFill/>
              </a:ln>
              <a:solidFill>
                <a:srgbClr val="000000"/>
              </a:solidFill>
              <a:effectLst/>
              <a:uLnTx/>
              <a:uFillTx/>
              <a:latin typeface="Helvetica"/>
              <a:ea typeface="+mn-ea"/>
              <a:cs typeface="Times New Roman" panose="02020603050405020304" pitchFamily="18" charset="0"/>
            </a:endParaRPr>
          </a:p>
        </p:txBody>
      </p:sp>
    </p:spTree>
    <p:extLst>
      <p:ext uri="{BB962C8B-B14F-4D97-AF65-F5344CB8AC3E}">
        <p14:creationId xmlns:p14="http://schemas.microsoft.com/office/powerpoint/2010/main" val="4288263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202D828-8D4E-2946-4433-A7528AC5B339}"/>
              </a:ext>
            </a:extLst>
          </p:cNvPr>
          <p:cNvSpPr>
            <a:spLocks noGrp="1"/>
          </p:cNvSpPr>
          <p:nvPr/>
        </p:nvSpPr>
        <p:spPr>
          <a:xfrm>
            <a:off x="2675505" y="377361"/>
            <a:ext cx="7340661" cy="441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Monserrat"/>
                <a:ea typeface="+mj-ea"/>
                <a:cs typeface="+mj-cs"/>
              </a:rPr>
              <a:t>NORMATIVIDAD RESERVAS PRESUPUESTALES</a:t>
            </a:r>
            <a:endParaRPr kumimoji="0" lang="es-ES" sz="2400" b="0" i="0" u="none" strike="noStrike" kern="1200" cap="none" spc="0" normalizeH="0" baseline="0" noProof="0" dirty="0">
              <a:ln>
                <a:noFill/>
              </a:ln>
              <a:solidFill>
                <a:srgbClr val="C49E41"/>
              </a:solidFill>
              <a:effectLst/>
              <a:uLnTx/>
              <a:uFillTx/>
              <a:latin typeface="Monserrat"/>
              <a:ea typeface="+mj-ea"/>
              <a:cs typeface="+mj-cs"/>
            </a:endParaRPr>
          </a:p>
        </p:txBody>
      </p:sp>
      <p:sp>
        <p:nvSpPr>
          <p:cNvPr id="5" name="CuadroTexto 2">
            <a:extLst>
              <a:ext uri="{FF2B5EF4-FFF2-40B4-BE49-F238E27FC236}">
                <a16:creationId xmlns:a16="http://schemas.microsoft.com/office/drawing/2014/main" id="{F68C6A16-6D0A-468F-2C24-3E560D1F56DF}"/>
              </a:ext>
            </a:extLst>
          </p:cNvPr>
          <p:cNvSpPr txBox="1"/>
          <p:nvPr/>
        </p:nvSpPr>
        <p:spPr>
          <a:xfrm>
            <a:off x="473148" y="1478147"/>
            <a:ext cx="4965404" cy="4493538"/>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Helvetica"/>
                <a:ea typeface="+mn-lt"/>
                <a:cs typeface="Helvetica"/>
              </a:rPr>
              <a:t>Artículo 2.8.1.7.3.2. Constitución de reservas presupuestales y cuentas por pagar. (…) </a:t>
            </a:r>
            <a:r>
              <a:rPr kumimoji="0" lang="es-ES" sz="1800" b="0" i="0" u="none" strike="noStrike" kern="1200" cap="none" spc="0" normalizeH="0" baseline="0" noProof="0" dirty="0">
                <a:ln>
                  <a:noFill/>
                </a:ln>
                <a:solidFill>
                  <a:prstClr val="black"/>
                </a:solidFill>
                <a:effectLst/>
                <a:uLnTx/>
                <a:uFillTx/>
                <a:latin typeface="Helvetica"/>
                <a:ea typeface="+mn-lt"/>
                <a:cs typeface="Helvetica"/>
              </a:rPr>
              <a:t>Las cuentas por pagar y las reservas presupuestales que no se hayan ejecutado a 31 de diciembre de la vigencia en la cual se constituyeron, expiran sin excepción. En caso de que la entidad mantenga recursos de la Nación por este concepto deben reintegrarse por el ordenador del gasto y el funcionario de manejo del respectivo órgano a la Dirección General de Crédito Público y Tesoro Nacional del Ministerio de Hacienda y Crédito Público, dentro de los primeros cinco (5) días del mes siguiente a la expiración de estas.</a:t>
            </a:r>
            <a:endParaRPr kumimoji="0" lang="es-ES" sz="1800" b="1" i="0" u="none" strike="noStrike" kern="1200" cap="none" spc="0" normalizeH="0" baseline="0" noProof="0" dirty="0">
              <a:ln>
                <a:noFill/>
              </a:ln>
              <a:solidFill>
                <a:prstClr val="black"/>
              </a:solidFill>
              <a:effectLst/>
              <a:uLnTx/>
              <a:uFillTx/>
              <a:latin typeface="Helvetica"/>
              <a:ea typeface="+mn-ea"/>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ES" sz="1600" b="1" i="0" u="none" strike="noStrike" kern="1200" cap="none" spc="0" normalizeH="0" baseline="0" noProof="0" dirty="0">
              <a:ln>
                <a:noFill/>
              </a:ln>
              <a:solidFill>
                <a:prstClr val="black"/>
              </a:solidFill>
              <a:effectLst/>
              <a:uLnTx/>
              <a:uFillTx/>
              <a:latin typeface="Helvetica"/>
              <a:ea typeface="+mn-lt"/>
              <a:cs typeface="Helvetica"/>
            </a:endParaRPr>
          </a:p>
        </p:txBody>
      </p:sp>
      <p:sp>
        <p:nvSpPr>
          <p:cNvPr id="6" name="CuadroTexto 3">
            <a:extLst>
              <a:ext uri="{FF2B5EF4-FFF2-40B4-BE49-F238E27FC236}">
                <a16:creationId xmlns:a16="http://schemas.microsoft.com/office/drawing/2014/main" id="{F8EF4DA2-B33B-0B31-6903-06E79C5820A9}"/>
              </a:ext>
            </a:extLst>
          </p:cNvPr>
          <p:cNvSpPr txBox="1"/>
          <p:nvPr/>
        </p:nvSpPr>
        <p:spPr>
          <a:xfrm>
            <a:off x="528084" y="1034237"/>
            <a:ext cx="3324225" cy="40011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2000" b="1" i="0" u="none" strike="noStrike" kern="1200" cap="none" spc="0" normalizeH="0" baseline="0" noProof="0" dirty="0">
                <a:ln>
                  <a:noFill/>
                </a:ln>
                <a:solidFill>
                  <a:srgbClr val="C49E41"/>
                </a:solidFill>
                <a:effectLst/>
                <a:uLnTx/>
                <a:uFillTx/>
                <a:latin typeface="Helvetica"/>
                <a:ea typeface="+mn-ea"/>
                <a:cs typeface="Calibri"/>
              </a:rPr>
              <a:t>Decreto 1068 de 2015</a:t>
            </a:r>
          </a:p>
        </p:txBody>
      </p:sp>
      <p:cxnSp>
        <p:nvCxnSpPr>
          <p:cNvPr id="3" name="Conector recto 2">
            <a:extLst>
              <a:ext uri="{FF2B5EF4-FFF2-40B4-BE49-F238E27FC236}">
                <a16:creationId xmlns:a16="http://schemas.microsoft.com/office/drawing/2014/main" id="{1F594B3A-7E98-8550-6665-19BE23FE3622}"/>
              </a:ext>
            </a:extLst>
          </p:cNvPr>
          <p:cNvCxnSpPr>
            <a:cxnSpLocks/>
          </p:cNvCxnSpPr>
          <p:nvPr/>
        </p:nvCxnSpPr>
        <p:spPr>
          <a:xfrm>
            <a:off x="5791334" y="1779108"/>
            <a:ext cx="8860" cy="4410276"/>
          </a:xfrm>
          <a:prstGeom prst="line">
            <a:avLst/>
          </a:prstGeom>
          <a:ln>
            <a:solidFill>
              <a:schemeClr val="bg2">
                <a:lumMod val="25000"/>
              </a:schemeClr>
            </a:solidFill>
          </a:ln>
        </p:spPr>
        <p:style>
          <a:lnRef idx="1">
            <a:schemeClr val="dk1"/>
          </a:lnRef>
          <a:fillRef idx="0">
            <a:schemeClr val="dk1"/>
          </a:fillRef>
          <a:effectRef idx="0">
            <a:schemeClr val="dk1"/>
          </a:effectRef>
          <a:fontRef idx="minor">
            <a:schemeClr val="tx1"/>
          </a:fontRef>
        </p:style>
      </p:cxnSp>
      <p:sp>
        <p:nvSpPr>
          <p:cNvPr id="9" name="CuadroTexto 8">
            <a:extLst>
              <a:ext uri="{FF2B5EF4-FFF2-40B4-BE49-F238E27FC236}">
                <a16:creationId xmlns:a16="http://schemas.microsoft.com/office/drawing/2014/main" id="{2336646D-DC3B-1748-C739-28B7C513479F}"/>
              </a:ext>
            </a:extLst>
          </p:cNvPr>
          <p:cNvSpPr txBox="1"/>
          <p:nvPr/>
        </p:nvSpPr>
        <p:spPr>
          <a:xfrm>
            <a:off x="6174231" y="1711354"/>
            <a:ext cx="4965405" cy="20429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800" b="1" i="0" u="none" strike="noStrike" kern="1200" cap="none" spc="0" normalizeH="0" baseline="0" noProof="0" dirty="0">
                <a:ln>
                  <a:noFill/>
                </a:ln>
                <a:solidFill>
                  <a:prstClr val="black"/>
                </a:solidFill>
                <a:effectLst/>
                <a:uLnTx/>
                <a:uFillTx/>
                <a:latin typeface="Helvetica"/>
                <a:ea typeface="+mn-lt"/>
                <a:cs typeface="Helvetica"/>
              </a:rPr>
              <a:t>Artículo 2.8.1.7.3.3</a:t>
            </a:r>
            <a:r>
              <a:rPr kumimoji="0" lang="es-ES" sz="1800" b="0" i="0" u="none" strike="noStrike" kern="1200" cap="none" spc="0" normalizeH="0" baseline="0" noProof="0" dirty="0">
                <a:ln>
                  <a:noFill/>
                </a:ln>
                <a:solidFill>
                  <a:prstClr val="black"/>
                </a:solidFill>
                <a:effectLst/>
                <a:uLnTx/>
                <a:uFillTx/>
                <a:latin typeface="Helvetica"/>
                <a:ea typeface="+mn-lt"/>
                <a:cs typeface="Helvetica"/>
              </a:rPr>
              <a:t>. </a:t>
            </a:r>
            <a:r>
              <a:rPr kumimoji="0" lang="es-ES" sz="1800" b="1" i="0" u="none" strike="noStrike" kern="1200" cap="none" spc="0" normalizeH="0" baseline="0" noProof="0" dirty="0">
                <a:ln>
                  <a:noFill/>
                </a:ln>
                <a:solidFill>
                  <a:prstClr val="black"/>
                </a:solidFill>
                <a:effectLst/>
                <a:uLnTx/>
                <a:uFillTx/>
                <a:latin typeface="Helvetica"/>
                <a:ea typeface="+mn-lt"/>
                <a:cs typeface="Helvetica"/>
              </a:rPr>
              <a:t>Fenecimiento de Reservas Presupuestales y Cuentas por pagar</a:t>
            </a:r>
            <a:r>
              <a:rPr kumimoji="0" lang="es-ES" sz="1800" b="0" i="0" u="none" strike="noStrike" kern="1200" cap="none" spc="0" normalizeH="0" baseline="0" noProof="0" dirty="0">
                <a:ln>
                  <a:noFill/>
                </a:ln>
                <a:solidFill>
                  <a:prstClr val="black"/>
                </a:solidFill>
                <a:effectLst/>
                <a:uLnTx/>
                <a:uFillTx/>
                <a:latin typeface="Helvetica"/>
                <a:ea typeface="+mn-lt"/>
                <a:cs typeface="Helvetica"/>
              </a:rPr>
              <a:t>. Las reservas presupuestales y cuentas por pagar constituidas por los órganos que conforman el Presupuesto General de la Nación, que no se ejecuten durante el año de su vigencia fenecerán.</a:t>
            </a:r>
            <a:endParaRPr kumimoji="0" lang="es-ES"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413143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1452488" y="248395"/>
            <a:ext cx="9287024" cy="461665"/>
          </a:xfrm>
        </p:spPr>
        <p:txBody>
          <a:bodyPr>
            <a:normAutofit/>
          </a:bodyPr>
          <a:lstStyle/>
          <a:p>
            <a:pPr>
              <a:spcBef>
                <a:spcPct val="0"/>
              </a:spcBef>
            </a:pPr>
            <a:r>
              <a:rPr lang="es-CO" b="1" dirty="0">
                <a:solidFill>
                  <a:srgbClr val="C49E41"/>
                </a:solidFill>
                <a:latin typeface="+mj-lt"/>
                <a:ea typeface="+mj-ea"/>
                <a:cs typeface="+mj-cs"/>
              </a:rPr>
              <a:t>Programación</a:t>
            </a:r>
            <a:r>
              <a:rPr lang="en-US" b="1" dirty="0">
                <a:solidFill>
                  <a:srgbClr val="C49E41"/>
                </a:solidFill>
                <a:latin typeface="+mj-lt"/>
                <a:ea typeface="+mj-ea"/>
                <a:cs typeface="+mj-cs"/>
              </a:rPr>
              <a:t> </a:t>
            </a:r>
            <a:r>
              <a:rPr lang="es-CO" b="1" dirty="0">
                <a:solidFill>
                  <a:srgbClr val="C49E41"/>
                </a:solidFill>
                <a:latin typeface="+mj-lt"/>
                <a:ea typeface="+mj-ea"/>
                <a:cs typeface="+mj-cs"/>
              </a:rPr>
              <a:t>Anual de Caja - PAC</a:t>
            </a:r>
          </a:p>
        </p:txBody>
      </p:sp>
      <p:sp>
        <p:nvSpPr>
          <p:cNvPr id="3" name="CuadroTexto 2">
            <a:extLst>
              <a:ext uri="{FF2B5EF4-FFF2-40B4-BE49-F238E27FC236}">
                <a16:creationId xmlns:a16="http://schemas.microsoft.com/office/drawing/2014/main" id="{2E8DA1A1-1839-101C-9494-6AAFDB1082FD}"/>
              </a:ext>
            </a:extLst>
          </p:cNvPr>
          <p:cNvSpPr txBox="1"/>
          <p:nvPr/>
        </p:nvSpPr>
        <p:spPr>
          <a:xfrm>
            <a:off x="337751" y="1113879"/>
            <a:ext cx="11516498" cy="480131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De conformidad con lo estipulado en los Hallazgo No. 2.1 (Otras Cuentas por Cobrar por operaciones sin solicitud del PAC. Registradas contablemente como "reserva inducida" al cierre de la vigencia.) y Hallazgo No. 8 (Información sobre solicitud de PAC. Falta de seguimiento a la proyección de la solicitud de PAC remitida  al Ministerio de Hacienda y Crédito Público antes del 20 de diciembre.), desde agosto del 2023 la Subdirección Financiera a través del Grupo de Tesorería, ha liderado 7 sesiones con las diferentes dependencias del Ministerio de Agricultura y Desarrollo Rural con el fin de dar seguimiento a la proyección de las solicitudes de PAC de los recursos de la vigencia y de las reservas presupuestales, abordando los siguientes temas: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Conceptos básicos del PAC</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Fechas de solicitud PAC de acuerdo con la circular 001 de 2023 emitida por el Ministerio de hacienda y Credito Público.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Programación PAC para los recursos de la vigencia y las reservas presupuestales pendientes por ejecutar para las dependencias que aplica.</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Explicación del formulario habilitado desde el Grupo de Tesorería, para las solicitudes de recursos PAC.</a:t>
            </a:r>
            <a:endParaRPr kumimoji="0" lang="es-CO"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10710666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1452488" y="248395"/>
            <a:ext cx="9287024" cy="461665"/>
          </a:xfrm>
        </p:spPr>
        <p:txBody>
          <a:bodyPr>
            <a:normAutofit/>
          </a:bodyPr>
          <a:lstStyle/>
          <a:p>
            <a:pPr>
              <a:spcBef>
                <a:spcPct val="0"/>
              </a:spcBef>
            </a:pPr>
            <a:r>
              <a:rPr lang="es-CO" b="1" dirty="0">
                <a:solidFill>
                  <a:srgbClr val="C49E41"/>
                </a:solidFill>
                <a:latin typeface="+mj-lt"/>
                <a:ea typeface="+mj-ea"/>
                <a:cs typeface="+mj-cs"/>
              </a:rPr>
              <a:t>Programación</a:t>
            </a:r>
            <a:r>
              <a:rPr lang="en-US" b="1" dirty="0">
                <a:solidFill>
                  <a:srgbClr val="C49E41"/>
                </a:solidFill>
                <a:latin typeface="+mj-lt"/>
                <a:ea typeface="+mj-ea"/>
                <a:cs typeface="+mj-cs"/>
              </a:rPr>
              <a:t> </a:t>
            </a:r>
            <a:r>
              <a:rPr lang="es-CO" b="1" dirty="0">
                <a:solidFill>
                  <a:srgbClr val="C49E41"/>
                </a:solidFill>
                <a:latin typeface="+mj-lt"/>
                <a:ea typeface="+mj-ea"/>
                <a:cs typeface="+mj-cs"/>
              </a:rPr>
              <a:t>Anual de Caja - PAC</a:t>
            </a:r>
          </a:p>
        </p:txBody>
      </p:sp>
      <p:sp>
        <p:nvSpPr>
          <p:cNvPr id="3" name="CuadroTexto 2">
            <a:extLst>
              <a:ext uri="{FF2B5EF4-FFF2-40B4-BE49-F238E27FC236}">
                <a16:creationId xmlns:a16="http://schemas.microsoft.com/office/drawing/2014/main" id="{2E8DA1A1-1839-101C-9494-6AAFDB1082FD}"/>
              </a:ext>
            </a:extLst>
          </p:cNvPr>
          <p:cNvSpPr txBox="1"/>
          <p:nvPr/>
        </p:nvSpPr>
        <p:spPr>
          <a:xfrm>
            <a:off x="337751" y="1113879"/>
            <a:ext cx="11516498"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A continuación, se detallan los resultados que se han obtenido con el seguimiento realizado durante los últimos 4 meses:</a:t>
            </a:r>
            <a:endParaRPr kumimoji="0" lang="es-CO" sz="18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4" name="Gráfico 3">
            <a:extLst>
              <a:ext uri="{FF2B5EF4-FFF2-40B4-BE49-F238E27FC236}">
                <a16:creationId xmlns:a16="http://schemas.microsoft.com/office/drawing/2014/main" id="{FDA1D233-C529-82BF-DA41-2698E04505F8}"/>
              </a:ext>
            </a:extLst>
          </p:cNvPr>
          <p:cNvGraphicFramePr>
            <a:graphicFrameLocks/>
          </p:cNvGraphicFramePr>
          <p:nvPr/>
        </p:nvGraphicFramePr>
        <p:xfrm>
          <a:off x="1066800" y="1860237"/>
          <a:ext cx="5029200" cy="33990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2D1C35E7-6763-B9A5-3B00-278AB6174875}"/>
              </a:ext>
            </a:extLst>
          </p:cNvPr>
          <p:cNvGraphicFramePr>
            <a:graphicFrameLocks/>
          </p:cNvGraphicFramePr>
          <p:nvPr/>
        </p:nvGraphicFramePr>
        <p:xfrm>
          <a:off x="6198547" y="1845670"/>
          <a:ext cx="5029200" cy="3266911"/>
        </p:xfrm>
        <a:graphic>
          <a:graphicData uri="http://schemas.openxmlformats.org/drawingml/2006/chart">
            <c:chart xmlns:c="http://schemas.openxmlformats.org/drawingml/2006/chart" xmlns:r="http://schemas.openxmlformats.org/officeDocument/2006/relationships" r:id="rId3"/>
          </a:graphicData>
        </a:graphic>
      </p:graphicFrame>
      <p:sp>
        <p:nvSpPr>
          <p:cNvPr id="7" name="CuadroTexto 3">
            <a:extLst>
              <a:ext uri="{FF2B5EF4-FFF2-40B4-BE49-F238E27FC236}">
                <a16:creationId xmlns:a16="http://schemas.microsoft.com/office/drawing/2014/main" id="{1E6FB36C-C62F-986F-4BE6-EF37F4D9DEA4}"/>
              </a:ext>
            </a:extLst>
          </p:cNvPr>
          <p:cNvSpPr txBox="1"/>
          <p:nvPr/>
        </p:nvSpPr>
        <p:spPr>
          <a:xfrm>
            <a:off x="8229664" y="3271837"/>
            <a:ext cx="966965" cy="3143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Calibri"/>
                <a:ea typeface="+mn-ea"/>
                <a:cs typeface="Calibri"/>
              </a:rPr>
              <a:t>$</a:t>
            </a:r>
            <a:fld id="{5F040B98-42CF-49BC-BADB-5EAA22179F0A}" type="TxLink">
              <a:rPr kumimoji="0" lang="en-US" sz="1600" b="1" i="0" u="none" strike="noStrike" kern="1200" cap="none" spc="0" normalizeH="0" baseline="0" noProof="0" smtClean="0">
                <a:ln>
                  <a:noFill/>
                </a:ln>
                <a:solidFill>
                  <a:srgbClr val="000000"/>
                </a:solidFill>
                <a:effectLst/>
                <a:uLnTx/>
                <a:uFillTx/>
                <a:latin typeface="Calibri"/>
                <a:ea typeface="+mn-ea"/>
                <a:cs typeface="Calibri"/>
              </a:rPr>
              <a:pPr marL="0" marR="0" lvl="0" indent="0" algn="l" defTabSz="914400" rtl="0" eaLnBrk="1" fontAlgn="auto" latinLnBrk="0" hangingPunct="1">
                <a:lnSpc>
                  <a:spcPct val="100000"/>
                </a:lnSpc>
                <a:spcBef>
                  <a:spcPts val="0"/>
                </a:spcBef>
                <a:spcAft>
                  <a:spcPts val="0"/>
                </a:spcAft>
                <a:buClrTx/>
                <a:buSzTx/>
                <a:buFontTx/>
                <a:buNone/>
                <a:tabLst/>
                <a:defRPr/>
              </a:pPr>
              <a:t>621.958</a:t>
            </a:fld>
            <a:endParaRPr kumimoji="0" lang="es-CO" sz="20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8" name="CuadroTexto 7">
            <a:extLst>
              <a:ext uri="{FF2B5EF4-FFF2-40B4-BE49-F238E27FC236}">
                <a16:creationId xmlns:a16="http://schemas.microsoft.com/office/drawing/2014/main" id="{8D892C28-2824-CE07-7EB5-19430FAFF504}"/>
              </a:ext>
            </a:extLst>
          </p:cNvPr>
          <p:cNvSpPr txBox="1"/>
          <p:nvPr/>
        </p:nvSpPr>
        <p:spPr>
          <a:xfrm>
            <a:off x="337751" y="5772028"/>
            <a:ext cx="11516498" cy="830997"/>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prstClr val="black"/>
                </a:solidFill>
                <a:effectLst/>
                <a:uLnTx/>
                <a:uFillTx/>
                <a:latin typeface="Helvetica"/>
                <a:ea typeface="+mn-ea"/>
                <a:cs typeface="+mn-cs"/>
              </a:rPr>
              <a:t>Durante los últimos 4 meses la ejecución promedio del PAC ha sido superior al 97% y en los últimos 3 meses del 99% en promedio.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600" b="0" i="0" u="none" strike="noStrike" kern="1200" cap="none" spc="0" normalizeH="0" baseline="0" noProof="0" dirty="0">
                <a:ln>
                  <a:noFill/>
                </a:ln>
                <a:solidFill>
                  <a:prstClr val="black"/>
                </a:solidFill>
                <a:effectLst/>
                <a:uLnTx/>
                <a:uFillTx/>
                <a:latin typeface="Helvetica"/>
                <a:ea typeface="+mn-ea"/>
                <a:cs typeface="+mn-cs"/>
              </a:rPr>
              <a:t>De $627.368 millones solicitado en PAC, no se han ejecutado $5.410 que representan aproximadamente un 1% del total.</a:t>
            </a:r>
            <a:endParaRPr kumimoji="0" lang="es-CO" sz="1600" b="0" i="0" u="none" strike="noStrike" kern="1200" cap="none" spc="0" normalizeH="0" baseline="0" noProof="0" dirty="0">
              <a:ln>
                <a:noFill/>
              </a:ln>
              <a:solidFill>
                <a:prstClr val="black"/>
              </a:solidFill>
              <a:effectLst/>
              <a:uLnTx/>
              <a:uFillTx/>
              <a:latin typeface="Helvetica"/>
              <a:ea typeface="+mn-ea"/>
              <a:cs typeface="+mn-cs"/>
            </a:endParaRPr>
          </a:p>
        </p:txBody>
      </p:sp>
      <p:sp>
        <p:nvSpPr>
          <p:cNvPr id="9" name="CuadroTexto 8">
            <a:extLst>
              <a:ext uri="{FF2B5EF4-FFF2-40B4-BE49-F238E27FC236}">
                <a16:creationId xmlns:a16="http://schemas.microsoft.com/office/drawing/2014/main" id="{557DD723-4C79-5207-E005-9CCD34ADAA98}"/>
              </a:ext>
            </a:extLst>
          </p:cNvPr>
          <p:cNvSpPr txBox="1"/>
          <p:nvPr/>
        </p:nvSpPr>
        <p:spPr>
          <a:xfrm>
            <a:off x="1133057" y="5359325"/>
            <a:ext cx="414471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1000" b="0" i="1" u="none" strike="noStrike" kern="1200" cap="none" spc="0" normalizeH="0" baseline="0" noProof="0" dirty="0">
                <a:ln>
                  <a:noFill/>
                </a:ln>
                <a:solidFill>
                  <a:prstClr val="black"/>
                </a:solidFill>
                <a:effectLst/>
                <a:uLnTx/>
                <a:uFillTx/>
                <a:latin typeface="Helvetica"/>
                <a:ea typeface="+mn-ea"/>
                <a:cs typeface="+mn-cs"/>
              </a:rPr>
              <a:t>Cifras en millones de pesos - Fuente SIIF Nación – Elaboración propia</a:t>
            </a:r>
            <a:endParaRPr kumimoji="0" lang="es-CO" sz="1000" b="0" i="1"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09966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subTitle" idx="1"/>
          </p:nvPr>
        </p:nvSpPr>
        <p:spPr>
          <a:xfrm>
            <a:off x="1452488" y="248395"/>
            <a:ext cx="9287024" cy="461665"/>
          </a:xfrm>
        </p:spPr>
        <p:txBody>
          <a:bodyPr>
            <a:normAutofit/>
          </a:bodyPr>
          <a:lstStyle/>
          <a:p>
            <a:pPr>
              <a:spcBef>
                <a:spcPct val="0"/>
              </a:spcBef>
            </a:pPr>
            <a:r>
              <a:rPr lang="es-CO" b="1" dirty="0">
                <a:solidFill>
                  <a:srgbClr val="C49E41"/>
                </a:solidFill>
                <a:latin typeface="+mj-lt"/>
                <a:ea typeface="+mj-ea"/>
                <a:cs typeface="+mj-cs"/>
              </a:rPr>
              <a:t>Programación</a:t>
            </a:r>
            <a:r>
              <a:rPr lang="en-US" b="1" dirty="0">
                <a:solidFill>
                  <a:srgbClr val="C49E41"/>
                </a:solidFill>
                <a:latin typeface="+mj-lt"/>
                <a:ea typeface="+mj-ea"/>
                <a:cs typeface="+mj-cs"/>
              </a:rPr>
              <a:t> </a:t>
            </a:r>
            <a:r>
              <a:rPr lang="es-CO" b="1" dirty="0">
                <a:solidFill>
                  <a:srgbClr val="C49E41"/>
                </a:solidFill>
                <a:latin typeface="+mj-lt"/>
                <a:ea typeface="+mj-ea"/>
                <a:cs typeface="+mj-cs"/>
              </a:rPr>
              <a:t>Anual de Caja - PAC</a:t>
            </a:r>
          </a:p>
        </p:txBody>
      </p:sp>
      <p:sp>
        <p:nvSpPr>
          <p:cNvPr id="3" name="CuadroTexto 2">
            <a:extLst>
              <a:ext uri="{FF2B5EF4-FFF2-40B4-BE49-F238E27FC236}">
                <a16:creationId xmlns:a16="http://schemas.microsoft.com/office/drawing/2014/main" id="{2E8DA1A1-1839-101C-9494-6AAFDB1082FD}"/>
              </a:ext>
            </a:extLst>
          </p:cNvPr>
          <p:cNvSpPr txBox="1"/>
          <p:nvPr/>
        </p:nvSpPr>
        <p:spPr>
          <a:xfrm>
            <a:off x="337751" y="1825341"/>
            <a:ext cx="11516498" cy="3970318"/>
          </a:xfrm>
          <a:prstGeom prst="rect">
            <a:avLst/>
          </a:prstGeom>
          <a:noFill/>
        </p:spPr>
        <p:txBody>
          <a:bodyPr wrap="square" rtlCol="0">
            <a:spAutoFit/>
          </a:bodyPr>
          <a:lstStyle/>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Es importante tener presente las fechas para las solicitudes PAC de cierre de año que son: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	</a:t>
            </a:r>
            <a:endParaRPr kumimoji="0" lang="es-MX" sz="1800" b="1" i="0" u="none" strike="noStrike" kern="1200" cap="none" spc="0" normalizeH="0" baseline="0" noProof="0" dirty="0">
              <a:ln>
                <a:noFill/>
              </a:ln>
              <a:solidFill>
                <a:prstClr val="black"/>
              </a:solidFill>
              <a:effectLst/>
              <a:uLnTx/>
              <a:uFillTx/>
              <a:latin typeface="Helvetica"/>
              <a:ea typeface="+mn-ea"/>
              <a:cs typeface="+mn-cs"/>
            </a:endParaRPr>
          </a:p>
          <a:p>
            <a:pPr marL="857250" marR="0" lvl="1" indent="-40005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Se reciben solicitudes de las dependencias </a:t>
            </a:r>
            <a:r>
              <a:rPr kumimoji="0" lang="es-MX" sz="1800" b="1" i="0" u="none" strike="noStrike" kern="1200" cap="none" spc="0" normalizeH="0" baseline="0" noProof="0" dirty="0">
                <a:ln>
                  <a:noFill/>
                </a:ln>
                <a:solidFill>
                  <a:prstClr val="black"/>
                </a:solidFill>
                <a:effectLst/>
                <a:uLnTx/>
                <a:uFillTx/>
                <a:latin typeface="Helvetica"/>
                <a:ea typeface="+mn-ea"/>
                <a:cs typeface="+mn-cs"/>
              </a:rPr>
              <a:t>desde el 14 y hasta el 28 noviembre </a:t>
            </a:r>
            <a:r>
              <a:rPr kumimoji="0" lang="es-MX" sz="1800" b="0" i="0" u="none" strike="noStrike" kern="1200" cap="none" spc="0" normalizeH="0" baseline="0" noProof="0" dirty="0">
                <a:ln>
                  <a:noFill/>
                </a:ln>
                <a:solidFill>
                  <a:prstClr val="black"/>
                </a:solidFill>
                <a:effectLst/>
                <a:uLnTx/>
                <a:uFillTx/>
                <a:latin typeface="Helvetica"/>
                <a:ea typeface="+mn-ea"/>
                <a:cs typeface="+mn-cs"/>
              </a:rPr>
              <a:t>para pagos a realizar en diciembre –</a:t>
            </a:r>
            <a:r>
              <a:rPr kumimoji="0" lang="es-MX" sz="1800" b="1" i="0" u="none" strike="noStrike" kern="1200" cap="none" spc="0" normalizeH="0" baseline="0" noProof="0" dirty="0">
                <a:ln>
                  <a:noFill/>
                </a:ln>
                <a:solidFill>
                  <a:prstClr val="black"/>
                </a:solidFill>
                <a:effectLst/>
                <a:uLnTx/>
                <a:uFillTx/>
                <a:latin typeface="Helvetica"/>
                <a:ea typeface="+mn-ea"/>
                <a:cs typeface="+mn-cs"/>
              </a:rPr>
              <a:t> PAC Extraordinario Diciembre, lo cual está sujeto a aprobación del Ministerio de Hacienda y Crédito Público.</a:t>
            </a:r>
          </a:p>
          <a:p>
            <a:pPr marL="857250" marR="0" lvl="1" indent="-40005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s-MX"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Para las solicitudes PAC correspondientes a Reservas Presupuestales, la cuenta debe estar radicada en el Grupo Central de Cuentas, dado que es requisito del Sistema Integrado de Información Financiera – SIIF Nación, obligarla para gestionar los recursos antes el Ministerio de Hacienda y Crédito Público.</a:t>
            </a: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s-MX" sz="1800" b="0" i="0" u="none" strike="noStrike" kern="1200" cap="none" spc="0" normalizeH="0" baseline="0" noProof="0" dirty="0">
              <a:ln>
                <a:noFill/>
              </a:ln>
              <a:solidFill>
                <a:prstClr val="black"/>
              </a:solidFill>
              <a:effectLst/>
              <a:uLnTx/>
              <a:uFillTx/>
              <a:latin typeface="Helvetica"/>
              <a:ea typeface="+mn-ea"/>
              <a:cs typeface="+mn-cs"/>
            </a:endParaRPr>
          </a:p>
          <a:p>
            <a:pPr marL="285750" marR="0" lvl="0"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MX" sz="1800" b="0" i="0" u="none" strike="noStrike" kern="1200" cap="none" spc="0" normalizeH="0" baseline="0" noProof="0" dirty="0">
                <a:ln>
                  <a:noFill/>
                </a:ln>
                <a:solidFill>
                  <a:prstClr val="black"/>
                </a:solidFill>
                <a:effectLst/>
                <a:uLnTx/>
                <a:uFillTx/>
                <a:latin typeface="Helvetica"/>
                <a:ea typeface="+mn-ea"/>
                <a:cs typeface="+mn-cs"/>
              </a:rPr>
              <a:t>Es importante ejecutar los recursos solicitados, pues de no ser así, esto puede generar una penalización para futuras aprobaciones de PAC del Ministerio, implicando el desfinanciamiento de otros rubros de proyectos y del gasto de funcionamiento de la entidad, lo cual podría afectar los pagos de los bienes y servicios contratados.</a:t>
            </a:r>
          </a:p>
        </p:txBody>
      </p:sp>
      <p:sp>
        <p:nvSpPr>
          <p:cNvPr id="5" name="Text Placeholder 1">
            <a:extLst>
              <a:ext uri="{FF2B5EF4-FFF2-40B4-BE49-F238E27FC236}">
                <a16:creationId xmlns:a16="http://schemas.microsoft.com/office/drawing/2014/main" id="{786C8E94-66C8-678D-6709-7891E79F3303}"/>
              </a:ext>
            </a:extLst>
          </p:cNvPr>
          <p:cNvSpPr txBox="1">
            <a:spLocks/>
          </p:cNvSpPr>
          <p:nvPr/>
        </p:nvSpPr>
        <p:spPr>
          <a:xfrm>
            <a:off x="337751" y="1204097"/>
            <a:ext cx="3697918" cy="369726"/>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marR="0" lvl="0" indent="-285750" algn="l" defTabSz="914400" rtl="0" eaLnBrk="1" fontAlgn="auto" latinLnBrk="0" hangingPunct="1">
              <a:lnSpc>
                <a:spcPct val="90000"/>
              </a:lnSpc>
              <a:spcBef>
                <a:spcPct val="0"/>
              </a:spcBef>
              <a:spcAft>
                <a:spcPts val="0"/>
              </a:spcAft>
              <a:buClrTx/>
              <a:buSzTx/>
              <a:buFont typeface="Arial" panose="020B0604020202020204" pitchFamily="34" charset="0"/>
              <a:buChar char="•"/>
              <a:tabLst/>
              <a:defRPr/>
            </a:pPr>
            <a:r>
              <a:rPr kumimoji="0" lang="es-MX" sz="2000" b="1" i="0" u="none" strike="noStrike" kern="1200" cap="none" spc="0" normalizeH="0" baseline="0" noProof="0" dirty="0">
                <a:ln>
                  <a:noFill/>
                </a:ln>
                <a:solidFill>
                  <a:srgbClr val="C49E41"/>
                </a:solidFill>
                <a:effectLst/>
                <a:uLnTx/>
                <a:uFillTx/>
                <a:latin typeface="Helvetica"/>
                <a:ea typeface="+mn-ea"/>
                <a:cs typeface="+mn-cs"/>
              </a:rPr>
              <a:t>Recomendaciones:</a:t>
            </a:r>
            <a:endParaRPr kumimoji="0" lang="es-CO" sz="2000" b="1" i="0" u="none" strike="noStrike" kern="1200" cap="none" spc="0" normalizeH="0" baseline="0" noProof="0" dirty="0">
              <a:ln>
                <a:noFill/>
              </a:ln>
              <a:solidFill>
                <a:srgbClr val="C49E41"/>
              </a:solidFill>
              <a:effectLst/>
              <a:uLnTx/>
              <a:uFillTx/>
              <a:latin typeface="Helvetica"/>
              <a:ea typeface="+mn-ea"/>
              <a:cs typeface="+mn-cs"/>
            </a:endParaRPr>
          </a:p>
        </p:txBody>
      </p:sp>
    </p:spTree>
    <p:extLst>
      <p:ext uri="{BB962C8B-B14F-4D97-AF65-F5344CB8AC3E}">
        <p14:creationId xmlns:p14="http://schemas.microsoft.com/office/powerpoint/2010/main" val="22695655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202D828-8D4E-2946-4433-A7528AC5B339}"/>
              </a:ext>
            </a:extLst>
          </p:cNvPr>
          <p:cNvSpPr>
            <a:spLocks noGrp="1"/>
          </p:cNvSpPr>
          <p:nvPr/>
        </p:nvSpPr>
        <p:spPr>
          <a:xfrm>
            <a:off x="3360141" y="386691"/>
            <a:ext cx="5471717" cy="441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mj-cs"/>
              </a:rPr>
              <a:t>RECOMENDACIONES GENERALES</a:t>
            </a:r>
            <a:endParaRPr kumimoji="0" lang="es-ES" sz="2400" b="0" i="0" u="none" strike="noStrike" kern="1200" cap="none" spc="0" normalizeH="0" baseline="0" noProof="0" dirty="0">
              <a:ln>
                <a:noFill/>
              </a:ln>
              <a:solidFill>
                <a:srgbClr val="C49E41"/>
              </a:solidFill>
              <a:effectLst/>
              <a:uLnTx/>
              <a:uFillTx/>
              <a:latin typeface="Helvetica"/>
              <a:ea typeface="+mj-ea"/>
              <a:cs typeface="+mj-cs"/>
            </a:endParaRPr>
          </a:p>
        </p:txBody>
      </p:sp>
      <p:sp>
        <p:nvSpPr>
          <p:cNvPr id="5" name="CuadroTexto 4"/>
          <p:cNvSpPr txBox="1"/>
          <p:nvPr/>
        </p:nvSpPr>
        <p:spPr>
          <a:xfrm>
            <a:off x="337750" y="979229"/>
            <a:ext cx="11516498" cy="5401479"/>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ES" sz="1500" b="0" i="0" u="none" strike="noStrike" kern="1200" cap="none" spc="0" normalizeH="0" baseline="0" noProof="0" dirty="0">
                <a:ln>
                  <a:noFill/>
                </a:ln>
                <a:solidFill>
                  <a:prstClr val="black"/>
                </a:solidFill>
                <a:effectLst/>
                <a:uLnTx/>
                <a:uFillTx/>
                <a:latin typeface="Helvetica"/>
                <a:ea typeface="+mn-ea"/>
                <a:cs typeface="+mn-cs"/>
              </a:rPr>
              <a:t>Al cierre del mes de octubre la ejecución presupuestal se encuentra con un nivel de compromisos del </a:t>
            </a:r>
            <a:r>
              <a:rPr kumimoji="0" lang="es-CO" sz="1500" b="0" i="0" u="none" strike="noStrike" kern="1200" cap="none" spc="0" normalizeH="0" baseline="0" noProof="0" dirty="0">
                <a:ln>
                  <a:noFill/>
                </a:ln>
                <a:solidFill>
                  <a:prstClr val="black"/>
                </a:solidFill>
                <a:effectLst/>
                <a:uLnTx/>
                <a:uFillTx/>
                <a:latin typeface="Helvetica"/>
                <a:ea typeface="+mn-ea"/>
                <a:cs typeface="+mn-cs"/>
              </a:rPr>
              <a:t>74,28%</a:t>
            </a:r>
            <a:r>
              <a:rPr kumimoji="0" lang="es-CO" sz="1500" b="0" i="0" u="none" strike="noStrike" kern="1200" cap="none" spc="0" normalizeH="0" baseline="0" noProof="0" dirty="0">
                <a:ln>
                  <a:noFill/>
                </a:ln>
                <a:solidFill>
                  <a:srgbClr val="000000"/>
                </a:solidFill>
                <a:effectLst/>
                <a:uLnTx/>
                <a:uFillTx/>
                <a:latin typeface="Helvetica"/>
                <a:ea typeface="+mn-ea"/>
                <a:cs typeface="+mn-cs"/>
              </a:rPr>
              <a:t> </a:t>
            </a:r>
            <a:r>
              <a:rPr kumimoji="0" lang="es-CO" sz="1500" b="0" i="0" u="none" strike="noStrike" kern="1200" cap="none" spc="0" normalizeH="0" baseline="0" noProof="0" dirty="0">
                <a:ln>
                  <a:noFill/>
                </a:ln>
                <a:solidFill>
                  <a:prstClr val="black"/>
                </a:solidFill>
                <a:effectLst/>
                <a:uLnTx/>
                <a:uFillTx/>
                <a:latin typeface="Helvetica"/>
                <a:ea typeface="+mn-ea"/>
                <a:cs typeface="+mn-cs"/>
              </a:rPr>
              <a:t>y de pagos del </a:t>
            </a:r>
            <a:r>
              <a:rPr kumimoji="0" lang="es-ES" sz="1500" b="0" i="0" u="none" strike="noStrike" kern="1200" cap="none" spc="0" normalizeH="0" baseline="0" noProof="0" dirty="0">
                <a:ln>
                  <a:noFill/>
                </a:ln>
                <a:solidFill>
                  <a:prstClr val="black"/>
                </a:solidFill>
                <a:effectLst/>
                <a:uLnTx/>
                <a:uFillTx/>
                <a:latin typeface="Helvetica"/>
                <a:ea typeface="+mn-ea"/>
                <a:cs typeface="+mn-cs"/>
              </a:rPr>
              <a:t>51,79%; porcentajes generados respecto a la apropiación vigente.  Se recomienda a todos los directivos, asesores y supervisores y demás colaboradores del Ministerio realizar las gestiones necesarias para comprometer la totalidad de los recursos apropiados y asignados a cada dependencia y radicar con carácter </a:t>
            </a:r>
            <a:r>
              <a:rPr kumimoji="0" lang="es-ES" sz="1500" b="1" i="0" u="sng" strike="noStrike" kern="1200" cap="none" spc="0" normalizeH="0" baseline="0" noProof="0" dirty="0">
                <a:ln>
                  <a:noFill/>
                </a:ln>
                <a:solidFill>
                  <a:prstClr val="black"/>
                </a:solidFill>
                <a:effectLst/>
                <a:uLnTx/>
                <a:uFillTx/>
                <a:latin typeface="Helvetica"/>
                <a:ea typeface="+mn-ea"/>
                <a:cs typeface="+mn-cs"/>
              </a:rPr>
              <a:t>URGENTE</a:t>
            </a:r>
            <a:r>
              <a:rPr kumimoji="0" lang="es-ES" sz="1500" b="0" i="0" u="none" strike="noStrike" kern="1200" cap="none" spc="0" normalizeH="0" baseline="0" noProof="0" dirty="0">
                <a:ln>
                  <a:noFill/>
                </a:ln>
                <a:solidFill>
                  <a:prstClr val="black"/>
                </a:solidFill>
                <a:effectLst/>
                <a:uLnTx/>
                <a:uFillTx/>
                <a:latin typeface="Helvetica"/>
                <a:ea typeface="+mn-ea"/>
                <a:cs typeface="+mn-cs"/>
              </a:rPr>
              <a:t> las solicitudes de contratación pendientes ante el Grupo de Contratos, dando cumplimiento a los principios presupuestales, en especial los de Planeación y anualidad, los cuales aplican a todos los contratos estatales de conformidad a la ley 80 de 1993, y el Decreto 111 de 1996 – EOP esto con el fin de evitar la nueva constitución de reservas presupuestales.</a:t>
            </a:r>
            <a:endParaRPr kumimoji="0" lang="es-CO" sz="15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s-ES" sz="15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ES" sz="1500" b="0" i="0" u="none" strike="noStrike" kern="1200" cap="none" spc="0" normalizeH="0" baseline="0" noProof="0" dirty="0">
                <a:ln>
                  <a:noFill/>
                </a:ln>
                <a:solidFill>
                  <a:prstClr val="black"/>
                </a:solidFill>
                <a:effectLst/>
                <a:uLnTx/>
                <a:uFillTx/>
                <a:latin typeface="Helvetica"/>
                <a:ea typeface="+mn-ea"/>
                <a:cs typeface="+mn-cs"/>
              </a:rPr>
              <a:t>Revisar la contratación suscrita con respecto a los desembolsos, se requiere avanzar en el nivel de pagos con el propósito que al cierre de la vigencia fiscal los pagos se reflejen en un 100% del valor comprometido; para esto es importante hacer entrega oportuna de los informes de saldos contables de los Convenios, realizar la legalización y la radicación de las cuentas de cobro al grupo de Central de Cuentas, siempre y cuando cumpla con la entrega a satisfacción de los bienes y servicios y cuenten con los respectivos soportes, teniendo en cuenta las comunicaciones enviadas el día 09 de noviembre de 2023 a cada una de las dependencias, cuyo asunto es “ENTREGA OPORTUNA DE LOS INFORMES Y CUENTAS DE COBRO PARA REALIZAR CONTROL Y SEGUIMIENTO A LA EJECUCIÓN PRESUPUESTAL”</a:t>
            </a:r>
            <a:endParaRPr kumimoji="0" lang="es-CO" sz="15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endParaRPr kumimoji="0" lang="es-ES" sz="15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a:tabLst/>
              <a:defRPr/>
            </a:pPr>
            <a:r>
              <a:rPr kumimoji="0" lang="es-ES" sz="1500" b="0" i="0" u="none" strike="noStrike" kern="1200" cap="none" spc="0" normalizeH="0" baseline="0" noProof="0" dirty="0">
                <a:ln>
                  <a:noFill/>
                </a:ln>
                <a:solidFill>
                  <a:prstClr val="black"/>
                </a:solidFill>
                <a:effectLst/>
                <a:uLnTx/>
                <a:uFillTx/>
                <a:latin typeface="Helvetica"/>
                <a:ea typeface="+mn-ea"/>
                <a:cs typeface="+mn-cs"/>
              </a:rPr>
              <a:t>Realizar depuración de saldos con el fin de presentar una ejecución real, la información se remitió por la Subdirección Financiera-Grupo de Presupuesto el 03 de noviembre y la Secretaría General los días 09 y 10 de noviembre:</a:t>
            </a:r>
            <a:endParaRPr kumimoji="0" lang="es-CO" sz="1500" b="0" i="0" u="none" strike="noStrike" kern="1200" cap="none" spc="0" normalizeH="0" baseline="0" noProof="0" dirty="0">
              <a:ln>
                <a:noFill/>
              </a:ln>
              <a:solidFill>
                <a:prstClr val="black"/>
              </a:solidFill>
              <a:effectLst/>
              <a:uLnTx/>
              <a:uFillTx/>
              <a:latin typeface="Helvetica"/>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err="1">
                <a:ln>
                  <a:noFill/>
                </a:ln>
                <a:solidFill>
                  <a:prstClr val="black"/>
                </a:solidFill>
                <a:effectLst/>
                <a:uLnTx/>
                <a:uFillTx/>
                <a:latin typeface="Helvetica"/>
                <a:ea typeface="+mn-ea"/>
                <a:cs typeface="+mn-cs"/>
              </a:rPr>
              <a:t>CDP’s</a:t>
            </a:r>
            <a:r>
              <a:rPr kumimoji="0" lang="es-ES" sz="1500" b="0" i="0" u="none" strike="noStrike" kern="1200" cap="none" spc="0" normalizeH="0" baseline="0" noProof="0" dirty="0">
                <a:ln>
                  <a:noFill/>
                </a:ln>
                <a:solidFill>
                  <a:prstClr val="black"/>
                </a:solidFill>
                <a:effectLst/>
                <a:uLnTx/>
                <a:uFillTx/>
                <a:latin typeface="Helvetica"/>
                <a:ea typeface="+mn-ea"/>
                <a:cs typeface="+mn-cs"/>
              </a:rPr>
              <a:t> expedidos sin comprometer, </a:t>
            </a:r>
            <a:endParaRPr kumimoji="0" lang="es-CO" sz="1500" b="0" i="0" u="none" strike="noStrike" kern="1200" cap="none" spc="0" normalizeH="0" baseline="0" noProof="0" dirty="0">
              <a:ln>
                <a:noFill/>
              </a:ln>
              <a:solidFill>
                <a:prstClr val="black"/>
              </a:solidFill>
              <a:effectLst/>
              <a:uLnTx/>
              <a:uFillTx/>
              <a:latin typeface="Helvetica"/>
              <a:ea typeface="+mn-ea"/>
              <a:cs typeface="+mn-cs"/>
            </a:endParaRP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err="1">
                <a:ln>
                  <a:noFill/>
                </a:ln>
                <a:solidFill>
                  <a:prstClr val="black"/>
                </a:solidFill>
                <a:effectLst/>
                <a:uLnTx/>
                <a:uFillTx/>
                <a:latin typeface="Helvetica"/>
                <a:ea typeface="+mn-ea"/>
                <a:cs typeface="+mn-cs"/>
              </a:rPr>
              <a:t>CDP’s</a:t>
            </a:r>
            <a:r>
              <a:rPr kumimoji="0" lang="es-ES" sz="1500" b="0" i="0" u="none" strike="noStrike" kern="1200" cap="none" spc="0" normalizeH="0" baseline="0" noProof="0" dirty="0">
                <a:ln>
                  <a:noFill/>
                </a:ln>
                <a:solidFill>
                  <a:prstClr val="black"/>
                </a:solidFill>
                <a:effectLst/>
                <a:uLnTx/>
                <a:uFillTx/>
                <a:latin typeface="Helvetica"/>
                <a:ea typeface="+mn-ea"/>
                <a:cs typeface="+mn-cs"/>
              </a:rPr>
              <a:t> con registros presupuestales con saldos por comprometer</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prstClr val="black"/>
                </a:solidFill>
                <a:effectLst/>
                <a:uLnTx/>
                <a:uFillTx/>
                <a:latin typeface="Helvetica"/>
                <a:ea typeface="+mn-ea"/>
                <a:cs typeface="+mn-cs"/>
              </a:rPr>
              <a:t>Depuraciones de contratos Personas naturales,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prstClr val="black"/>
                </a:solidFill>
                <a:effectLst/>
                <a:uLnTx/>
                <a:uFillTx/>
                <a:latin typeface="Helvetica"/>
                <a:ea typeface="+mn-ea"/>
                <a:cs typeface="+mn-cs"/>
              </a:rPr>
              <a:t>Comisiones pendientes por legalizar adelantar trámite con el grupo de Viáticos </a:t>
            </a:r>
          </a:p>
          <a:p>
            <a:pPr marL="742950" marR="0" lvl="1" indent="-2857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500" b="0" i="0" u="none" strike="noStrike" kern="1200" cap="none" spc="0" normalizeH="0" baseline="0" noProof="0" dirty="0">
                <a:ln>
                  <a:noFill/>
                </a:ln>
                <a:solidFill>
                  <a:prstClr val="black"/>
                </a:solidFill>
                <a:effectLst/>
                <a:uLnTx/>
                <a:uFillTx/>
                <a:latin typeface="Helvetica"/>
                <a:ea typeface="+mn-ea"/>
                <a:cs typeface="+mn-cs"/>
              </a:rPr>
              <a:t>Registros presupuestales de comisiones pendientes por anular y/o reducir </a:t>
            </a:r>
          </a:p>
        </p:txBody>
      </p:sp>
    </p:spTree>
    <p:extLst>
      <p:ext uri="{BB962C8B-B14F-4D97-AF65-F5344CB8AC3E}">
        <p14:creationId xmlns:p14="http://schemas.microsoft.com/office/powerpoint/2010/main" val="3402396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4202D828-8D4E-2946-4433-A7528AC5B339}"/>
              </a:ext>
            </a:extLst>
          </p:cNvPr>
          <p:cNvSpPr>
            <a:spLocks noGrp="1"/>
          </p:cNvSpPr>
          <p:nvPr/>
        </p:nvSpPr>
        <p:spPr>
          <a:xfrm>
            <a:off x="3360141" y="368030"/>
            <a:ext cx="5471717" cy="44193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2400" b="1" i="0" u="none" strike="noStrike" kern="1200" cap="none" spc="0" normalizeH="0" baseline="0" noProof="0" dirty="0">
                <a:ln>
                  <a:noFill/>
                </a:ln>
                <a:solidFill>
                  <a:srgbClr val="C49E41"/>
                </a:solidFill>
                <a:effectLst/>
                <a:uLnTx/>
                <a:uFillTx/>
                <a:latin typeface="Helvetica"/>
                <a:ea typeface="+mj-ea"/>
                <a:cs typeface="+mj-cs"/>
              </a:rPr>
              <a:t>RECOMENDACIONES GENERALES</a:t>
            </a:r>
          </a:p>
        </p:txBody>
      </p:sp>
      <p:sp>
        <p:nvSpPr>
          <p:cNvPr id="5" name="CuadroTexto 4"/>
          <p:cNvSpPr txBox="1"/>
          <p:nvPr/>
        </p:nvSpPr>
        <p:spPr>
          <a:xfrm>
            <a:off x="395416" y="1293341"/>
            <a:ext cx="11516498" cy="4555093"/>
          </a:xfrm>
          <a:prstGeom prst="rect">
            <a:avLst/>
          </a:prstGeom>
          <a:noFill/>
        </p:spPr>
        <p:txBody>
          <a:bodyPr wrap="square" rtlCol="0">
            <a:spAutoFit/>
          </a:bodyPr>
          <a:lstStyle/>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s-ES" sz="1600" b="0" i="0" u="none" strike="noStrike" kern="1200" cap="none" spc="0" normalizeH="0" baseline="0" noProof="0" dirty="0">
                <a:ln>
                  <a:noFill/>
                </a:ln>
                <a:solidFill>
                  <a:prstClr val="black"/>
                </a:solidFill>
                <a:effectLst/>
                <a:uLnTx/>
                <a:uFillTx/>
                <a:latin typeface="Helvetica"/>
                <a:ea typeface="+mn-ea"/>
                <a:cs typeface="+mn-cs"/>
              </a:rPr>
              <a:t>Gestionar con carácter </a:t>
            </a:r>
            <a:r>
              <a:rPr kumimoji="0" lang="es-ES" sz="1600" b="1" i="0" u="sng" strike="noStrike" kern="1200" cap="none" spc="0" normalizeH="0" baseline="0" noProof="0" dirty="0">
                <a:ln>
                  <a:noFill/>
                </a:ln>
                <a:solidFill>
                  <a:prstClr val="black"/>
                </a:solidFill>
                <a:effectLst/>
                <a:uLnTx/>
                <a:uFillTx/>
                <a:latin typeface="Helvetica"/>
                <a:ea typeface="+mn-ea"/>
                <a:cs typeface="+mn-cs"/>
              </a:rPr>
              <a:t>URGENTE</a:t>
            </a:r>
            <a:r>
              <a:rPr kumimoji="0" lang="es-ES" sz="1600" b="0" i="0" u="none" strike="noStrike" kern="1200" cap="none" spc="0" normalizeH="0" baseline="0" noProof="0" dirty="0">
                <a:ln>
                  <a:noFill/>
                </a:ln>
                <a:solidFill>
                  <a:prstClr val="black"/>
                </a:solidFill>
                <a:effectLst/>
                <a:uLnTx/>
                <a:uFillTx/>
                <a:latin typeface="Helvetica"/>
                <a:ea typeface="+mn-ea"/>
                <a:cs typeface="+mn-cs"/>
              </a:rPr>
              <a:t> el trámite de pago de las reservas presupuestales, toda vez que estas expiran sin excepción el 31 de diciembre, teniendo en cuenta que entramos al último bimestre del año 2023 y a la fecha como se mencionó hace falta por pagar un valor de </a:t>
            </a:r>
            <a:r>
              <a:rPr kumimoji="0" lang="es-ES" sz="1600" b="1" i="0" u="none" strike="noStrike" kern="1200" cap="none" spc="0" normalizeH="0" baseline="0" noProof="0" dirty="0">
                <a:ln>
                  <a:noFill/>
                </a:ln>
                <a:solidFill>
                  <a:prstClr val="black"/>
                </a:solidFill>
                <a:effectLst/>
                <a:uLnTx/>
                <a:uFillTx/>
                <a:latin typeface="Helvetica"/>
                <a:ea typeface="+mn-ea"/>
                <a:cs typeface="+mn-cs"/>
              </a:rPr>
              <a:t>$68.540.893.777,91 </a:t>
            </a:r>
            <a:r>
              <a:rPr kumimoji="0" lang="es-ES" sz="1600" b="0" i="0" u="none" strike="noStrike" kern="1200" cap="none" spc="0" normalizeH="0" baseline="0" noProof="0" dirty="0">
                <a:ln>
                  <a:noFill/>
                </a:ln>
                <a:solidFill>
                  <a:prstClr val="black"/>
                </a:solidFill>
                <a:effectLst/>
                <a:uLnTx/>
                <a:uFillTx/>
                <a:latin typeface="Helvetica"/>
                <a:ea typeface="+mn-ea"/>
                <a:cs typeface="+mn-cs"/>
              </a:rPr>
              <a:t>que equivalen al </a:t>
            </a:r>
            <a:r>
              <a:rPr kumimoji="0" lang="es-ES" sz="1600" b="1" i="0" u="none" strike="noStrike" kern="1200" cap="none" spc="0" normalizeH="0" baseline="0" noProof="0" dirty="0">
                <a:ln>
                  <a:noFill/>
                </a:ln>
                <a:solidFill>
                  <a:prstClr val="black"/>
                </a:solidFill>
                <a:effectLst/>
                <a:uLnTx/>
                <a:uFillTx/>
                <a:latin typeface="Helvetica"/>
                <a:ea typeface="+mn-ea"/>
                <a:cs typeface="+mn-cs"/>
              </a:rPr>
              <a:t>55,06% </a:t>
            </a:r>
            <a:r>
              <a:rPr kumimoji="0" lang="es-ES" sz="1600" b="0" i="0" u="none" strike="noStrike" kern="1200" cap="none" spc="0" normalizeH="0" baseline="0" noProof="0" dirty="0">
                <a:ln>
                  <a:noFill/>
                </a:ln>
                <a:solidFill>
                  <a:prstClr val="black"/>
                </a:solidFill>
                <a:effectLst/>
                <a:uLnTx/>
                <a:uFillTx/>
                <a:latin typeface="Helvetica"/>
                <a:ea typeface="+mn-ea"/>
                <a:cs typeface="+mn-cs"/>
              </a:rPr>
              <a:t>de lo constituido</a:t>
            </a:r>
            <a:r>
              <a:rPr kumimoji="0" lang="es-ES" sz="1600" b="1" i="0" u="none" strike="noStrike" kern="1200" cap="none" spc="0" normalizeH="0" baseline="0" noProof="0" dirty="0">
                <a:ln>
                  <a:noFill/>
                </a:ln>
                <a:solidFill>
                  <a:prstClr val="black"/>
                </a:solidFill>
                <a:effectLst/>
                <a:uLnTx/>
                <a:uFillTx/>
                <a:latin typeface="Helvetica"/>
                <a:ea typeface="+mn-ea"/>
                <a:cs typeface="+mn-cs"/>
              </a:rPr>
              <a:t>, </a:t>
            </a:r>
            <a:r>
              <a:rPr kumimoji="0" lang="es-ES" sz="1600" b="0" i="0" u="none" strike="noStrike" kern="1200" cap="none" spc="0" normalizeH="0" baseline="0" noProof="0" dirty="0">
                <a:ln>
                  <a:noFill/>
                </a:ln>
                <a:solidFill>
                  <a:prstClr val="black"/>
                </a:solidFill>
                <a:effectLst/>
                <a:uLnTx/>
                <a:uFillTx/>
                <a:latin typeface="Helvetica"/>
                <a:ea typeface="+mn-ea"/>
                <a:cs typeface="+mn-cs"/>
              </a:rPr>
              <a:t>donde $</a:t>
            </a:r>
            <a:r>
              <a:rPr kumimoji="0" lang="es-CO" sz="1600" b="0" i="0" u="none" strike="noStrike" kern="1200" cap="none" spc="0" normalizeH="0" baseline="0" noProof="0" dirty="0">
                <a:ln>
                  <a:noFill/>
                </a:ln>
                <a:solidFill>
                  <a:prstClr val="black"/>
                </a:solidFill>
                <a:effectLst/>
                <a:uLnTx/>
                <a:uFillTx/>
                <a:latin typeface="Helvetica"/>
                <a:ea typeface="+mn-ea"/>
                <a:cs typeface="+mn-cs"/>
              </a:rPr>
              <a:t>36.017.856.655,91</a:t>
            </a:r>
            <a:r>
              <a:rPr kumimoji="0" lang="es-ES" sz="1600" b="0" i="0" u="none" strike="noStrike" kern="1200" cap="none" spc="0" normalizeH="0" baseline="0" noProof="0" dirty="0">
                <a:ln>
                  <a:noFill/>
                </a:ln>
                <a:solidFill>
                  <a:prstClr val="black"/>
                </a:solidFill>
                <a:effectLst/>
                <a:uLnTx/>
                <a:uFillTx/>
                <a:latin typeface="Helvetica"/>
                <a:ea typeface="+mn-ea"/>
                <a:cs typeface="+mn-cs"/>
              </a:rPr>
              <a:t> que representan el </a:t>
            </a:r>
            <a:r>
              <a:rPr kumimoji="0" lang="es-ES" sz="1600" b="1" i="0" u="none" strike="noStrike" kern="1200" cap="none" spc="0" normalizeH="0" baseline="0" noProof="0" dirty="0">
                <a:ln>
                  <a:noFill/>
                </a:ln>
                <a:solidFill>
                  <a:prstClr val="black"/>
                </a:solidFill>
                <a:effectLst/>
                <a:uLnTx/>
                <a:uFillTx/>
                <a:latin typeface="Helvetica"/>
                <a:ea typeface="+mn-ea"/>
                <a:cs typeface="+mn-cs"/>
              </a:rPr>
              <a:t>52,55%</a:t>
            </a:r>
            <a:r>
              <a:rPr kumimoji="0" lang="es-ES" sz="1600" b="0" i="0" u="none" strike="noStrike" kern="1200" cap="none" spc="0" normalizeH="0" baseline="0" noProof="0" dirty="0">
                <a:ln>
                  <a:noFill/>
                </a:ln>
                <a:solidFill>
                  <a:prstClr val="black"/>
                </a:solidFill>
                <a:effectLst/>
                <a:uLnTx/>
                <a:uFillTx/>
                <a:latin typeface="Helvetica"/>
                <a:ea typeface="+mn-ea"/>
                <a:cs typeface="+mn-cs"/>
              </a:rPr>
              <a:t> son de la Dirección de Bienes Públicos Rurales; así mismo, el </a:t>
            </a:r>
            <a:r>
              <a:rPr kumimoji="0" lang="es-ES" sz="1600" b="1" i="0" u="none" strike="noStrike" kern="1200" cap="none" spc="0" normalizeH="0" baseline="0" noProof="0" dirty="0">
                <a:ln>
                  <a:noFill/>
                </a:ln>
                <a:solidFill>
                  <a:prstClr val="black"/>
                </a:solidFill>
                <a:effectLst/>
                <a:uLnTx/>
                <a:uFillTx/>
                <a:latin typeface="Helvetica"/>
                <a:ea typeface="+mn-ea"/>
                <a:cs typeface="+mn-cs"/>
              </a:rPr>
              <a:t>40,83%</a:t>
            </a:r>
            <a:r>
              <a:rPr kumimoji="0" lang="es-ES" sz="1600" b="0" i="0" u="none" strike="noStrike" kern="1200" cap="none" spc="0" normalizeH="0" baseline="0" noProof="0" dirty="0">
                <a:ln>
                  <a:noFill/>
                </a:ln>
                <a:solidFill>
                  <a:prstClr val="black"/>
                </a:solidFill>
                <a:effectLst/>
                <a:uLnTx/>
                <a:uFillTx/>
                <a:latin typeface="Helvetica"/>
                <a:ea typeface="+mn-ea"/>
                <a:cs typeface="+mn-cs"/>
              </a:rPr>
              <a:t> equivalentes a $</a:t>
            </a:r>
            <a:r>
              <a:rPr kumimoji="0" lang="es-CO" sz="1600" b="0" i="0" u="none" strike="noStrike" kern="1200" cap="none" spc="0" normalizeH="0" baseline="0" noProof="0" dirty="0">
                <a:ln>
                  <a:noFill/>
                </a:ln>
                <a:solidFill>
                  <a:prstClr val="black"/>
                </a:solidFill>
                <a:effectLst/>
                <a:uLnTx/>
                <a:uFillTx/>
                <a:latin typeface="Helvetica"/>
                <a:ea typeface="+mn-ea"/>
                <a:cs typeface="+mn-cs"/>
              </a:rPr>
              <a:t>27.988.613.332</a:t>
            </a:r>
            <a:r>
              <a:rPr kumimoji="0" lang="es-ES" sz="1600" b="0" i="0" u="none" strike="noStrike" kern="1200" cap="none" spc="0" normalizeH="0" baseline="0" noProof="0" dirty="0">
                <a:ln>
                  <a:noFill/>
                </a:ln>
                <a:solidFill>
                  <a:prstClr val="black"/>
                </a:solidFill>
                <a:effectLst/>
                <a:uLnTx/>
                <a:uFillTx/>
                <a:latin typeface="Helvetica"/>
                <a:ea typeface="+mn-ea"/>
                <a:cs typeface="+mn-cs"/>
              </a:rPr>
              <a:t> corresponden a la Dirección de Cadenas Agrícolas y Forestales y el </a:t>
            </a:r>
            <a:r>
              <a:rPr kumimoji="0" lang="es-ES" sz="1600" b="1" i="0" u="none" strike="noStrike" kern="1200" cap="none" spc="0" normalizeH="0" baseline="0" noProof="0" dirty="0">
                <a:ln>
                  <a:noFill/>
                </a:ln>
                <a:solidFill>
                  <a:prstClr val="black"/>
                </a:solidFill>
                <a:effectLst/>
                <a:uLnTx/>
                <a:uFillTx/>
                <a:latin typeface="Helvetica"/>
                <a:ea typeface="+mn-ea"/>
                <a:cs typeface="+mn-cs"/>
              </a:rPr>
              <a:t>6,62%</a:t>
            </a:r>
            <a:r>
              <a:rPr kumimoji="0" lang="es-ES" sz="1600" b="0" i="0" u="none" strike="noStrike" kern="1200" cap="none" spc="0" normalizeH="0" baseline="0" noProof="0" dirty="0">
                <a:ln>
                  <a:noFill/>
                </a:ln>
                <a:solidFill>
                  <a:prstClr val="black"/>
                </a:solidFill>
                <a:effectLst/>
                <a:uLnTx/>
                <a:uFillTx/>
                <a:latin typeface="Helvetica"/>
                <a:ea typeface="+mn-ea"/>
                <a:cs typeface="+mn-cs"/>
              </a:rPr>
              <a:t> que asciende a $</a:t>
            </a:r>
            <a:r>
              <a:rPr kumimoji="0" lang="es-CO" sz="1600" b="0" i="0" u="none" strike="noStrike" kern="1200" cap="none" spc="0" normalizeH="0" baseline="0" noProof="0" dirty="0">
                <a:ln>
                  <a:noFill/>
                </a:ln>
                <a:solidFill>
                  <a:prstClr val="black"/>
                </a:solidFill>
                <a:effectLst/>
                <a:uLnTx/>
                <a:uFillTx/>
                <a:latin typeface="Helvetica"/>
                <a:ea typeface="+mn-ea"/>
                <a:cs typeface="+mn-cs"/>
              </a:rPr>
              <a:t>4.534.423.790,00</a:t>
            </a:r>
            <a:r>
              <a:rPr kumimoji="0" lang="es-ES" sz="1600" b="0" i="0" u="none" strike="noStrike" kern="1200" cap="none" spc="0" normalizeH="0" baseline="0" noProof="0" dirty="0">
                <a:ln>
                  <a:noFill/>
                </a:ln>
                <a:solidFill>
                  <a:prstClr val="black"/>
                </a:solidFill>
                <a:effectLst/>
                <a:uLnTx/>
                <a:uFillTx/>
                <a:latin typeface="Helvetica"/>
                <a:ea typeface="+mn-ea"/>
                <a:cs typeface="+mn-cs"/>
              </a:rPr>
              <a:t> a cargo de la Dirección de Capacidades productivas y Generación de Ingresos de las reservas presupuestales pendientes de ejecución a 15 de noviembre de 2023.</a:t>
            </a:r>
            <a:endParaRPr kumimoji="0" lang="es-CO" sz="16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es-ES" sz="16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s-ES" sz="1600" b="0" i="0" u="none" strike="noStrike" kern="1200" cap="none" spc="0" normalizeH="0" baseline="0" noProof="0" dirty="0">
                <a:ln>
                  <a:noFill/>
                </a:ln>
                <a:solidFill>
                  <a:prstClr val="black"/>
                </a:solidFill>
                <a:effectLst/>
                <a:uLnTx/>
                <a:uFillTx/>
                <a:latin typeface="Helvetica"/>
                <a:ea typeface="+mn-ea"/>
                <a:cs typeface="+mn-cs"/>
              </a:rPr>
              <a:t>Para el trámite de PAC vigencia actual  y reserva, solicitar el mismo, ante el Coordinador del Grupo de Tesorería en los plazos estipulados en la Circular No. 001 de enero del 2023 del MHCP, es importante que los supervisores de contratos y/o convenios no dejen  acumular la radicación de cuentas de cobro para el pago, toda vez que se solicitan los recursos al MHCP y en ocasiones no son  aprobados en su totalidad por que no cuentan con  disponibilidad de caja;  como consecuencia esto puede llevar a </a:t>
            </a:r>
            <a:r>
              <a:rPr kumimoji="0" lang="es-ES" sz="1600" b="1" i="1" u="sng" strike="noStrike" kern="1200" cap="none" spc="0" normalizeH="0" baseline="0" noProof="0" dirty="0">
                <a:ln>
                  <a:noFill/>
                </a:ln>
                <a:solidFill>
                  <a:prstClr val="black"/>
                </a:solidFill>
                <a:effectLst/>
                <a:uLnTx/>
                <a:uFillTx/>
                <a:latin typeface="Helvetica"/>
                <a:ea typeface="+mn-ea"/>
                <a:cs typeface="+mn-cs"/>
              </a:rPr>
              <a:t>incurrir en la constitución de reservas presupuestales por falta de PAC, lo cual es glosado por la CGR dado que hay un hallazgo vigente sobre el tema.</a:t>
            </a:r>
            <a:endParaRPr kumimoji="0" lang="es-ES" sz="16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endParaRPr kumimoji="0" lang="es-ES" sz="1600" b="0" i="0" u="none" strike="noStrike" kern="1200" cap="none" spc="0" normalizeH="0" baseline="0" noProof="0" dirty="0">
              <a:ln>
                <a:noFill/>
              </a:ln>
              <a:solidFill>
                <a:prstClr val="black"/>
              </a:solidFill>
              <a:effectLst/>
              <a:uLnTx/>
              <a:uFillTx/>
              <a:latin typeface="Helvetica"/>
              <a:ea typeface="+mn-ea"/>
              <a:cs typeface="+mn-cs"/>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eriod" startAt="4"/>
              <a:tabLst/>
              <a:defRPr/>
            </a:pPr>
            <a:r>
              <a:rPr kumimoji="0" lang="es-ES" sz="1600" b="0" i="0" u="none" strike="noStrike" kern="1200" cap="none" spc="0" normalizeH="0" baseline="0" noProof="0" dirty="0">
                <a:ln>
                  <a:noFill/>
                </a:ln>
                <a:solidFill>
                  <a:prstClr val="black"/>
                </a:solidFill>
                <a:effectLst/>
                <a:uLnTx/>
                <a:uFillTx/>
                <a:latin typeface="Helvetica"/>
                <a:ea typeface="+mn-ea"/>
                <a:cs typeface="+mn-cs"/>
              </a:rPr>
              <a:t>Una vez se expida la circular de cierre y apertura por parte del Ministerio de Agricultura asistir a la socialización de la misma y dar cumplimiento a los lineamientos que allí se emitan. </a:t>
            </a:r>
            <a:endParaRPr kumimoji="0" lang="es-CO" sz="1600" b="0" i="0" u="none" strike="noStrike" kern="1200" cap="none" spc="0" normalizeH="0" baseline="0" noProof="0" dirty="0">
              <a:ln>
                <a:noFill/>
              </a:ln>
              <a:solidFill>
                <a:prstClr val="black"/>
              </a:solidFill>
              <a:effectLst/>
              <a:uLnTx/>
              <a:uFillTx/>
              <a:latin typeface="Helvetica"/>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CO" sz="1800" b="0" i="0" u="none" strike="noStrike" kern="1200" cap="none" spc="0" normalizeH="0" baseline="0" noProof="0" dirty="0">
              <a:ln>
                <a:noFill/>
              </a:ln>
              <a:solidFill>
                <a:prstClr val="black"/>
              </a:solidFill>
              <a:effectLst/>
              <a:uLnTx/>
              <a:uFillTx/>
              <a:latin typeface="Helvetica"/>
              <a:ea typeface="+mn-ea"/>
              <a:cs typeface="+mn-cs"/>
            </a:endParaRPr>
          </a:p>
        </p:txBody>
      </p:sp>
    </p:spTree>
    <p:extLst>
      <p:ext uri="{BB962C8B-B14F-4D97-AF65-F5344CB8AC3E}">
        <p14:creationId xmlns:p14="http://schemas.microsoft.com/office/powerpoint/2010/main" val="2003062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algn="ctr"/>
            <a:r>
              <a:rPr lang="es-CO" sz="1100" b="1" dirty="0">
                <a:solidFill>
                  <a:schemeClr val="bg1"/>
                </a:solidFill>
                <a:latin typeface="Helvetica" pitchFamily="2" charset="0"/>
              </a:rPr>
              <a:t>www.minagricultura.gov.co</a:t>
            </a:r>
          </a:p>
        </p:txBody>
      </p:sp>
      <p:sp>
        <p:nvSpPr>
          <p:cNvPr id="3" name="Título 6">
            <a:extLst>
              <a:ext uri="{FF2B5EF4-FFF2-40B4-BE49-F238E27FC236}">
                <a16:creationId xmlns:a16="http://schemas.microsoft.com/office/drawing/2014/main" id="{821FD953-9CF5-F9A2-0ADF-9D7428880FFE}"/>
              </a:ext>
            </a:extLst>
          </p:cNvPr>
          <p:cNvSpPr txBox="1">
            <a:spLocks/>
          </p:cNvSpPr>
          <p:nvPr/>
        </p:nvSpPr>
        <p:spPr>
          <a:xfrm>
            <a:off x="378372" y="1316421"/>
            <a:ext cx="11177752" cy="475330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indent="228600" algn="ctr"/>
            <a:r>
              <a:rPr lang="es-CO" sz="2800" b="1" dirty="0">
                <a:solidFill>
                  <a:srgbClr val="C49E41"/>
                </a:solidFill>
                <a:latin typeface="+mn-lt"/>
                <a:ea typeface="+mn-ea"/>
                <a:cs typeface="+mn-cs"/>
              </a:rPr>
              <a:t>Orden</a:t>
            </a:r>
            <a:r>
              <a:rPr lang="es-CO" sz="2000" dirty="0">
                <a:solidFill>
                  <a:srgbClr val="000000"/>
                </a:solidFill>
                <a:effectLst/>
                <a:latin typeface="Arial" panose="020B0604020202020204" pitchFamily="34" charset="0"/>
                <a:ea typeface="Calibri" panose="020F0502020204030204" pitchFamily="34" charset="0"/>
              </a:rPr>
              <a:t> </a:t>
            </a:r>
            <a:r>
              <a:rPr lang="es-CO" sz="2800" b="1" dirty="0">
                <a:solidFill>
                  <a:srgbClr val="C49E41"/>
                </a:solidFill>
                <a:latin typeface="+mn-lt"/>
                <a:ea typeface="+mn-ea"/>
                <a:cs typeface="+mn-cs"/>
              </a:rPr>
              <a:t>del día</a:t>
            </a:r>
          </a:p>
          <a:p>
            <a:pPr indent="228600" algn="ctr"/>
            <a:endParaRPr lang="es-CO" sz="2800" b="1" dirty="0">
              <a:solidFill>
                <a:srgbClr val="C49E41"/>
              </a:solidFill>
              <a:latin typeface="+mn-lt"/>
              <a:ea typeface="+mn-ea"/>
              <a:cs typeface="+mn-cs"/>
            </a:endParaRPr>
          </a:p>
          <a:p>
            <a:pPr algn="just"/>
            <a:r>
              <a:rPr lang="es-MX" sz="1600" dirty="0">
                <a:solidFill>
                  <a:srgbClr val="000000"/>
                </a:solidFill>
                <a:effectLst/>
                <a:latin typeface="Arial" panose="020B0604020202020204" pitchFamily="34" charset="0"/>
                <a:ea typeface="Calibri" panose="020F0502020204030204" pitchFamily="34" charset="0"/>
              </a:rPr>
              <a:t>1.- Verificación del Quórum.</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2.- Aprobación del Orden del Día.</a:t>
            </a:r>
            <a:endParaRPr lang="es-CO" sz="14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3.- </a:t>
            </a:r>
            <a:r>
              <a:rPr lang="es-CO" sz="1800" dirty="0">
                <a:solidFill>
                  <a:srgbClr val="000000"/>
                </a:solidFill>
                <a:effectLst/>
                <a:latin typeface="Arial" panose="020B0604020202020204" pitchFamily="34" charset="0"/>
                <a:ea typeface="Times New Roman" panose="02020603050405020304" pitchFamily="18" charset="0"/>
              </a:rPr>
              <a:t>Avances y Estado General de la Ejecución del Plan de Acción Institucional Vigencia 2023 con corte 30 de septiembre – Política de Planeación Institucional - </a:t>
            </a:r>
            <a:r>
              <a:rPr lang="es-CO" sz="1800" b="1" dirty="0">
                <a:solidFill>
                  <a:srgbClr val="000000"/>
                </a:solidFill>
                <a:effectLst/>
                <a:latin typeface="Arial" panose="020B0604020202020204" pitchFamily="34" charset="0"/>
                <a:ea typeface="Times New Roman" panose="02020603050405020304" pitchFamily="18" charset="0"/>
              </a:rPr>
              <a:t>Diana Carolina Rodriguez – Oficina Asesora de Planeación y Prospectiva</a:t>
            </a:r>
            <a:r>
              <a:rPr lang="es-CO" sz="1800" dirty="0">
                <a:solidFill>
                  <a:srgbClr val="000000"/>
                </a:solidFill>
                <a:effectLst/>
                <a:latin typeface="Arial" panose="020B0604020202020204" pitchFamily="34" charset="0"/>
                <a:ea typeface="Times New Roman" panose="02020603050405020304" pitchFamily="18" charset="0"/>
              </a:rPr>
              <a:t> – 15 minutos.</a:t>
            </a:r>
            <a:endParaRPr lang="es-CO" sz="1800" dirty="0">
              <a:effectLst/>
              <a:latin typeface="Calibri" panose="020F0502020204030204" pitchFamily="34" charset="0"/>
              <a:ea typeface="Calibri" panose="020F0502020204030204" pitchFamily="34" charset="0"/>
            </a:endParaRPr>
          </a:p>
          <a:p>
            <a:pPr algn="just"/>
            <a:r>
              <a:rPr lang="es-MX" sz="1800" dirty="0">
                <a:solidFill>
                  <a:srgbClr val="000000"/>
                </a:solidFill>
                <a:effectLst/>
                <a:latin typeface="Arial" panose="020B0604020202020204" pitchFamily="34" charset="0"/>
                <a:ea typeface="Calibri" panose="020F0502020204030204" pitchFamily="34" charset="0"/>
              </a:rPr>
              <a:t>4.- Socialización de los Resultados del Formulario Único de Reporte de los Avances de Gestión -FURAG </a:t>
            </a:r>
            <a:r>
              <a:rPr lang="es-MX" sz="1800" dirty="0">
                <a:solidFill>
                  <a:srgbClr val="000000"/>
                </a:solidFill>
                <a:effectLst/>
                <a:latin typeface="Arial" panose="020B0604020202020204" pitchFamily="34" charset="0"/>
                <a:ea typeface="Times New Roman" panose="02020603050405020304" pitchFamily="18" charset="0"/>
              </a:rPr>
              <a:t>– Políticas del MIPG – </a:t>
            </a:r>
            <a:r>
              <a:rPr lang="es-MX" sz="1800" b="1" dirty="0">
                <a:solidFill>
                  <a:srgbClr val="000000"/>
                </a:solidFill>
                <a:effectLst/>
                <a:latin typeface="Arial" panose="020B0604020202020204" pitchFamily="34" charset="0"/>
                <a:ea typeface="Times New Roman" panose="02020603050405020304" pitchFamily="18" charset="0"/>
              </a:rPr>
              <a:t>Dionisio Gomez</a:t>
            </a:r>
            <a:r>
              <a:rPr lang="es-MX" sz="1800" dirty="0">
                <a:solidFill>
                  <a:srgbClr val="000000"/>
                </a:solidFill>
                <a:effectLst/>
                <a:latin typeface="Arial" panose="020B0604020202020204" pitchFamily="34" charset="0"/>
                <a:ea typeface="Times New Roman" panose="02020603050405020304" pitchFamily="18" charset="0"/>
              </a:rPr>
              <a:t> – </a:t>
            </a:r>
            <a:r>
              <a:rPr lang="es-CO" sz="1800" b="1" dirty="0">
                <a:solidFill>
                  <a:srgbClr val="000000"/>
                </a:solidFill>
                <a:effectLst/>
                <a:latin typeface="Arial" panose="020B0604020202020204" pitchFamily="34" charset="0"/>
                <a:ea typeface="Times New Roman" panose="02020603050405020304" pitchFamily="18" charset="0"/>
              </a:rPr>
              <a:t>Oficina Asesora de Planeación y Prospectiva</a:t>
            </a:r>
            <a:r>
              <a:rPr lang="es-CO" sz="1800" dirty="0">
                <a:solidFill>
                  <a:srgbClr val="000000"/>
                </a:solidFill>
                <a:effectLst/>
                <a:latin typeface="Arial" panose="020B0604020202020204" pitchFamily="34" charset="0"/>
                <a:ea typeface="Times New Roman" panose="02020603050405020304" pitchFamily="18" charset="0"/>
              </a:rPr>
              <a:t> – 10 minutos.</a:t>
            </a:r>
            <a:endParaRPr lang="es-CO" sz="1800" dirty="0">
              <a:effectLst/>
              <a:latin typeface="Calibri" panose="020F0502020204030204" pitchFamily="34" charset="0"/>
              <a:ea typeface="Calibri" panose="020F0502020204030204" pitchFamily="34" charset="0"/>
            </a:endParaRPr>
          </a:p>
          <a:p>
            <a:pPr algn="just"/>
            <a:r>
              <a:rPr lang="es-MX" sz="1800" dirty="0">
                <a:solidFill>
                  <a:srgbClr val="000000"/>
                </a:solidFill>
                <a:effectLst/>
                <a:latin typeface="Arial" panose="020B0604020202020204" pitchFamily="34" charset="0"/>
                <a:ea typeface="Calibri" panose="020F0502020204030204" pitchFamily="34" charset="0"/>
              </a:rPr>
              <a:t>5.- Seguimiento a la Ejecución Presupuestal Vigencia 2023 Corte 15 de Noviembre - Política de Gestión Presupuestal y Eficiencia del Gasto Público – </a:t>
            </a:r>
            <a:r>
              <a:rPr lang="es-MX" sz="1800" b="1" dirty="0">
                <a:solidFill>
                  <a:srgbClr val="000000"/>
                </a:solidFill>
                <a:effectLst/>
                <a:latin typeface="Arial" panose="020B0604020202020204" pitchFamily="34" charset="0"/>
                <a:ea typeface="Calibri" panose="020F0502020204030204" pitchFamily="34" charset="0"/>
              </a:rPr>
              <a:t>Miguel Angel Bernal Rojas – Subdirección Financiera</a:t>
            </a:r>
            <a:r>
              <a:rPr lang="es-MX" sz="1800" dirty="0">
                <a:solidFill>
                  <a:srgbClr val="000000"/>
                </a:solidFill>
                <a:effectLst/>
                <a:latin typeface="Arial" panose="020B0604020202020204" pitchFamily="34" charset="0"/>
                <a:ea typeface="Calibri" panose="020F0502020204030204" pitchFamily="34" charset="0"/>
              </a:rPr>
              <a:t> – 20 minutos.</a:t>
            </a:r>
            <a:endParaRPr lang="es-CO" sz="1800" dirty="0">
              <a:effectLst/>
              <a:latin typeface="Calibri" panose="020F0502020204030204" pitchFamily="34" charset="0"/>
              <a:ea typeface="Calibri" panose="020F0502020204030204" pitchFamily="34" charset="0"/>
            </a:endParaRPr>
          </a:p>
          <a:p>
            <a:pPr algn="just"/>
            <a:r>
              <a:rPr lang="es-MX" sz="1800" dirty="0">
                <a:solidFill>
                  <a:srgbClr val="000000"/>
                </a:solidFill>
                <a:effectLst/>
                <a:latin typeface="Arial" panose="020B0604020202020204" pitchFamily="34" charset="0"/>
                <a:ea typeface="Calibri" panose="020F0502020204030204" pitchFamily="34" charset="0"/>
              </a:rPr>
              <a:t>6.- Seguimiento a la Oportunidad de Respuestas de las Peticiones, Quejas, Reclamos, Denuncias y Solicitudes -PQRDS en el Ministerio de Agricultura y Desarrollo Rural – Política de Atención al Ciudadano - Secretaría General – </a:t>
            </a:r>
            <a:r>
              <a:rPr lang="es-MX" sz="1800" b="1" dirty="0">
                <a:solidFill>
                  <a:srgbClr val="000000"/>
                </a:solidFill>
                <a:effectLst/>
                <a:latin typeface="Arial" panose="020B0604020202020204" pitchFamily="34" charset="0"/>
                <a:ea typeface="Calibri" panose="020F0502020204030204" pitchFamily="34" charset="0"/>
              </a:rPr>
              <a:t>Lina Marcela Hernandez Coordinadora Grupo de Atención al Ciudadano</a:t>
            </a:r>
            <a:r>
              <a:rPr lang="es-MX" sz="1800" dirty="0">
                <a:solidFill>
                  <a:srgbClr val="000000"/>
                </a:solidFill>
                <a:effectLst/>
                <a:latin typeface="Arial" panose="020B0604020202020204" pitchFamily="34" charset="0"/>
                <a:ea typeface="Calibri" panose="020F0502020204030204" pitchFamily="34" charset="0"/>
              </a:rPr>
              <a:t> – 15 minutos.</a:t>
            </a:r>
            <a:endParaRPr lang="es-CO" sz="1800" dirty="0">
              <a:effectLst/>
              <a:latin typeface="Calibri" panose="020F0502020204030204" pitchFamily="34" charset="0"/>
              <a:ea typeface="Calibri" panose="020F0502020204030204" pitchFamily="34" charset="0"/>
            </a:endParaRPr>
          </a:p>
          <a:p>
            <a:pPr algn="just"/>
            <a:r>
              <a:rPr lang="es-MX" sz="1600" dirty="0">
                <a:solidFill>
                  <a:srgbClr val="000000"/>
                </a:solidFill>
                <a:effectLst/>
                <a:latin typeface="Arial" panose="020B0604020202020204" pitchFamily="34" charset="0"/>
                <a:ea typeface="Calibri" panose="020F0502020204030204" pitchFamily="34" charset="0"/>
              </a:rPr>
              <a:t>7.- Proposiciones y Varios</a:t>
            </a:r>
            <a:endParaRPr lang="es-CO" sz="1400" dirty="0">
              <a:effectLst/>
              <a:latin typeface="Calibri" panose="020F0502020204030204" pitchFamily="34" charset="0"/>
              <a:ea typeface="Calibri" panose="020F0502020204030204" pitchFamily="34" charset="0"/>
            </a:endParaRPr>
          </a:p>
          <a:p>
            <a:pPr marL="228600"/>
            <a:endParaRPr lang="es-ES" sz="1400" dirty="0">
              <a:solidFill>
                <a:schemeClr val="bg2">
                  <a:lumMod val="25000"/>
                </a:schemeClr>
              </a:solidFill>
            </a:endParaRPr>
          </a:p>
          <a:p>
            <a:pPr algn="l"/>
            <a:r>
              <a:rPr lang="es-CO" sz="1400" dirty="0">
                <a:solidFill>
                  <a:schemeClr val="bg2">
                    <a:lumMod val="25000"/>
                  </a:schemeClr>
                </a:solidFill>
              </a:rPr>
              <a:t>  </a:t>
            </a:r>
          </a:p>
        </p:txBody>
      </p:sp>
    </p:spTree>
    <p:extLst>
      <p:ext uri="{BB962C8B-B14F-4D97-AF65-F5344CB8AC3E}">
        <p14:creationId xmlns:p14="http://schemas.microsoft.com/office/powerpoint/2010/main" val="17247576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304800" y="4205830"/>
            <a:ext cx="8560904" cy="746194"/>
          </a:xfrm>
        </p:spPr>
        <p:txBody>
          <a:bodyPr>
            <a:noAutofit/>
          </a:bodyPr>
          <a:lstStyle/>
          <a:p>
            <a:r>
              <a:rPr lang="es-CO" sz="2800" b="1" dirty="0">
                <a:solidFill>
                  <a:schemeClr val="bg1"/>
                </a:solidFill>
                <a:latin typeface="Helvetica" pitchFamily="2" charset="0"/>
              </a:rPr>
              <a:t>ESTADO DE LAS PETICIONES, QUEJAS, RECLAMOS, SOLICITUDES DE INFORMACIÓN Y DENUNCIAS –PQRDS</a:t>
            </a:r>
            <a:br>
              <a:rPr lang="es-CO" sz="2800" b="1" dirty="0">
                <a:solidFill>
                  <a:schemeClr val="bg1"/>
                </a:solidFill>
                <a:latin typeface="Helvetica" pitchFamily="2" charset="0"/>
              </a:rPr>
            </a:br>
            <a:br>
              <a:rPr lang="es-CO" sz="2800" b="1" dirty="0">
                <a:solidFill>
                  <a:schemeClr val="bg1"/>
                </a:solidFill>
                <a:latin typeface="Helvetica" pitchFamily="2" charset="0"/>
              </a:rPr>
            </a:br>
            <a:r>
              <a:rPr lang="es-CO" sz="2800" b="1" dirty="0">
                <a:solidFill>
                  <a:schemeClr val="bg1"/>
                </a:solidFill>
                <a:latin typeface="Helvetica" pitchFamily="2" charset="0"/>
              </a:rPr>
              <a:t>Secretaría General – Grupo Atención al Ciudadano</a:t>
            </a:r>
          </a:p>
        </p:txBody>
      </p:sp>
    </p:spTree>
    <p:extLst>
      <p:ext uri="{BB962C8B-B14F-4D97-AF65-F5344CB8AC3E}">
        <p14:creationId xmlns:p14="http://schemas.microsoft.com/office/powerpoint/2010/main" val="3431975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567A167-D648-5F17-6ABC-39D4BA1EB585}"/>
              </a:ext>
            </a:extLst>
          </p:cNvPr>
          <p:cNvSpPr>
            <a:spLocks noGrp="1"/>
          </p:cNvSpPr>
          <p:nvPr>
            <p:ph type="ctrTitle"/>
          </p:nvPr>
        </p:nvSpPr>
        <p:spPr>
          <a:xfrm>
            <a:off x="1233054" y="332509"/>
            <a:ext cx="9725891" cy="854219"/>
          </a:xfrm>
        </p:spPr>
        <p:txBody>
          <a:bodyPr>
            <a:normAutofit/>
          </a:bodyPr>
          <a:lstStyle/>
          <a:p>
            <a:r>
              <a:rPr lang="es-ES" sz="2400" dirty="0">
                <a:solidFill>
                  <a:schemeClr val="bg2">
                    <a:lumMod val="25000"/>
                  </a:schemeClr>
                </a:solidFill>
              </a:rPr>
              <a:t>Reporte estadístico PQRDS – SOADOC</a:t>
            </a:r>
            <a:br>
              <a:rPr lang="es-ES" sz="2400" dirty="0">
                <a:solidFill>
                  <a:schemeClr val="bg2">
                    <a:lumMod val="25000"/>
                  </a:schemeClr>
                </a:solidFill>
              </a:rPr>
            </a:br>
            <a:r>
              <a:rPr lang="es-ES" sz="2400" dirty="0">
                <a:solidFill>
                  <a:schemeClr val="bg2">
                    <a:lumMod val="25000"/>
                  </a:schemeClr>
                </a:solidFill>
              </a:rPr>
              <a:t>Reporte estadístico 1 de enero al 15 de noviembre 2023</a:t>
            </a:r>
            <a:endParaRPr lang="es-CO" sz="2400" dirty="0">
              <a:solidFill>
                <a:schemeClr val="bg2">
                  <a:lumMod val="25000"/>
                </a:schemeClr>
              </a:solidFill>
            </a:endParaRPr>
          </a:p>
        </p:txBody>
      </p:sp>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3">
            <a:extLst>
              <a:ext uri="{FF2B5EF4-FFF2-40B4-BE49-F238E27FC236}">
                <a16:creationId xmlns:a16="http://schemas.microsoft.com/office/drawing/2014/main" id="{A5C7F83C-BAE2-D546-D208-7C20AD7203D5}"/>
              </a:ext>
            </a:extLst>
          </p:cNvPr>
          <p:cNvSpPr txBox="1">
            <a:spLocks/>
          </p:cNvSpPr>
          <p:nvPr/>
        </p:nvSpPr>
        <p:spPr>
          <a:xfrm>
            <a:off x="1015532" y="6048323"/>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pic>
        <p:nvPicPr>
          <p:cNvPr id="3" name="Imagen 2">
            <a:extLst>
              <a:ext uri="{FF2B5EF4-FFF2-40B4-BE49-F238E27FC236}">
                <a16:creationId xmlns:a16="http://schemas.microsoft.com/office/drawing/2014/main" id="{B376C24E-FBB0-196D-8A2A-2CF817F0CAB4}"/>
              </a:ext>
            </a:extLst>
          </p:cNvPr>
          <p:cNvPicPr>
            <a:picLocks noChangeAspect="1"/>
          </p:cNvPicPr>
          <p:nvPr/>
        </p:nvPicPr>
        <p:blipFill>
          <a:blip r:embed="rId2"/>
          <a:stretch>
            <a:fillRect/>
          </a:stretch>
        </p:blipFill>
        <p:spPr>
          <a:xfrm>
            <a:off x="1881187" y="1186728"/>
            <a:ext cx="8897649" cy="5535213"/>
          </a:xfrm>
          <a:prstGeom prst="rect">
            <a:avLst/>
          </a:prstGeom>
        </p:spPr>
      </p:pic>
    </p:spTree>
    <p:extLst>
      <p:ext uri="{BB962C8B-B14F-4D97-AF65-F5344CB8AC3E}">
        <p14:creationId xmlns:p14="http://schemas.microsoft.com/office/powerpoint/2010/main" val="4258302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2567A167-D648-5F17-6ABC-39D4BA1EB585}"/>
              </a:ext>
            </a:extLst>
          </p:cNvPr>
          <p:cNvSpPr>
            <a:spLocks noGrp="1"/>
          </p:cNvSpPr>
          <p:nvPr>
            <p:ph type="ctrTitle"/>
          </p:nvPr>
        </p:nvSpPr>
        <p:spPr>
          <a:xfrm>
            <a:off x="1233054" y="332509"/>
            <a:ext cx="9725891" cy="854219"/>
          </a:xfrm>
        </p:spPr>
        <p:txBody>
          <a:bodyPr>
            <a:normAutofit/>
          </a:bodyPr>
          <a:lstStyle/>
          <a:p>
            <a:r>
              <a:rPr lang="es-ES" sz="2400" dirty="0">
                <a:solidFill>
                  <a:schemeClr val="bg2">
                    <a:lumMod val="25000"/>
                  </a:schemeClr>
                </a:solidFill>
              </a:rPr>
              <a:t>Reporte estadístico PQRDS – SOADOC</a:t>
            </a:r>
            <a:br>
              <a:rPr lang="es-ES" sz="2400" dirty="0">
                <a:solidFill>
                  <a:schemeClr val="bg2">
                    <a:lumMod val="25000"/>
                  </a:schemeClr>
                </a:solidFill>
              </a:rPr>
            </a:br>
            <a:r>
              <a:rPr lang="es-ES" sz="2400" dirty="0">
                <a:solidFill>
                  <a:schemeClr val="bg2">
                    <a:lumMod val="25000"/>
                  </a:schemeClr>
                </a:solidFill>
              </a:rPr>
              <a:t>1 de enero al 15 de noviembre 2023</a:t>
            </a:r>
            <a:endParaRPr lang="es-CO" sz="2400" dirty="0">
              <a:solidFill>
                <a:schemeClr val="bg2">
                  <a:lumMod val="25000"/>
                </a:schemeClr>
              </a:solidFill>
            </a:endParaRPr>
          </a:p>
        </p:txBody>
      </p:sp>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3">
            <a:extLst>
              <a:ext uri="{FF2B5EF4-FFF2-40B4-BE49-F238E27FC236}">
                <a16:creationId xmlns:a16="http://schemas.microsoft.com/office/drawing/2014/main" id="{A5C7F83C-BAE2-D546-D208-7C20AD7203D5}"/>
              </a:ext>
            </a:extLst>
          </p:cNvPr>
          <p:cNvSpPr txBox="1">
            <a:spLocks/>
          </p:cNvSpPr>
          <p:nvPr/>
        </p:nvSpPr>
        <p:spPr>
          <a:xfrm>
            <a:off x="1015532" y="6048323"/>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pic>
        <p:nvPicPr>
          <p:cNvPr id="6" name="Imagen 5">
            <a:extLst>
              <a:ext uri="{FF2B5EF4-FFF2-40B4-BE49-F238E27FC236}">
                <a16:creationId xmlns:a16="http://schemas.microsoft.com/office/drawing/2014/main" id="{9772F454-01E5-349D-FA7D-E1BE7A4F15A7}"/>
              </a:ext>
            </a:extLst>
          </p:cNvPr>
          <p:cNvPicPr>
            <a:picLocks noChangeAspect="1"/>
          </p:cNvPicPr>
          <p:nvPr/>
        </p:nvPicPr>
        <p:blipFill>
          <a:blip r:embed="rId2"/>
          <a:stretch>
            <a:fillRect/>
          </a:stretch>
        </p:blipFill>
        <p:spPr>
          <a:xfrm>
            <a:off x="1191230" y="1580377"/>
            <a:ext cx="9767715" cy="3933731"/>
          </a:xfrm>
          <a:prstGeom prst="rect">
            <a:avLst/>
          </a:prstGeom>
        </p:spPr>
      </p:pic>
    </p:spTree>
    <p:extLst>
      <p:ext uri="{BB962C8B-B14F-4D97-AF65-F5344CB8AC3E}">
        <p14:creationId xmlns:p14="http://schemas.microsoft.com/office/powerpoint/2010/main" val="664455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A9FF23E6-6AE7-51AE-2A70-DAF74746E229}"/>
              </a:ext>
            </a:extLst>
          </p:cNvPr>
          <p:cNvSpPr>
            <a:spLocks noGrp="1"/>
          </p:cNvSpPr>
          <p:nvPr>
            <p:ph type="title"/>
          </p:nvPr>
        </p:nvSpPr>
        <p:spPr>
          <a:xfrm>
            <a:off x="699655" y="208780"/>
            <a:ext cx="10515600" cy="1242002"/>
          </a:xfrm>
        </p:spPr>
        <p:txBody>
          <a:bodyPr>
            <a:normAutofit/>
          </a:bodyPr>
          <a:lstStyle/>
          <a:p>
            <a:pPr algn="ctr"/>
            <a:r>
              <a:rPr lang="es-ES" sz="2400" dirty="0"/>
              <a:t>Estado PQRDS – Dependencias Despacho Ministra</a:t>
            </a:r>
            <a:endParaRPr lang="es-CO" sz="2400" dirty="0"/>
          </a:p>
        </p:txBody>
      </p:sp>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graphicFrame>
        <p:nvGraphicFramePr>
          <p:cNvPr id="3" name="Gráfico 2">
            <a:extLst>
              <a:ext uri="{FF2B5EF4-FFF2-40B4-BE49-F238E27FC236}">
                <a16:creationId xmlns:a16="http://schemas.microsoft.com/office/drawing/2014/main" id="{A18DAC17-43CA-CEFB-0B6C-6D6415E68FED}"/>
              </a:ext>
            </a:extLst>
          </p:cNvPr>
          <p:cNvGraphicFramePr>
            <a:graphicFrameLocks/>
          </p:cNvGraphicFramePr>
          <p:nvPr/>
        </p:nvGraphicFramePr>
        <p:xfrm>
          <a:off x="983673" y="1191492"/>
          <a:ext cx="10626435" cy="46966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6108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sp>
        <p:nvSpPr>
          <p:cNvPr id="3" name="Título 6">
            <a:extLst>
              <a:ext uri="{FF2B5EF4-FFF2-40B4-BE49-F238E27FC236}">
                <a16:creationId xmlns:a16="http://schemas.microsoft.com/office/drawing/2014/main" id="{E0D9F350-1777-1619-1B05-71B805741901}"/>
              </a:ext>
            </a:extLst>
          </p:cNvPr>
          <p:cNvSpPr>
            <a:spLocks noGrp="1"/>
          </p:cNvSpPr>
          <p:nvPr>
            <p:ph type="title"/>
          </p:nvPr>
        </p:nvSpPr>
        <p:spPr>
          <a:xfrm>
            <a:off x="1682750" y="180975"/>
            <a:ext cx="8826500" cy="1241425"/>
          </a:xfrm>
        </p:spPr>
        <p:txBody>
          <a:bodyPr>
            <a:normAutofit/>
          </a:bodyPr>
          <a:lstStyle/>
          <a:p>
            <a:pPr algn="ctr"/>
            <a:r>
              <a:rPr lang="es-ES" sz="2400" dirty="0"/>
              <a:t>Estado PQRDS – Dependencias Despacho Viceministra Asuntos Agropecuarios</a:t>
            </a:r>
            <a:endParaRPr lang="es-CO" sz="2400" dirty="0">
              <a:solidFill>
                <a:schemeClr val="bg2">
                  <a:lumMod val="25000"/>
                </a:schemeClr>
              </a:solidFill>
            </a:endParaRPr>
          </a:p>
        </p:txBody>
      </p:sp>
      <p:graphicFrame>
        <p:nvGraphicFramePr>
          <p:cNvPr id="2" name="Gráfico 1">
            <a:extLst>
              <a:ext uri="{FF2B5EF4-FFF2-40B4-BE49-F238E27FC236}">
                <a16:creationId xmlns:a16="http://schemas.microsoft.com/office/drawing/2014/main" id="{A18DAC17-43CA-CEFB-0B6C-6D6415E68FED}"/>
              </a:ext>
            </a:extLst>
          </p:cNvPr>
          <p:cNvGraphicFramePr>
            <a:graphicFrameLocks/>
          </p:cNvGraphicFramePr>
          <p:nvPr/>
        </p:nvGraphicFramePr>
        <p:xfrm>
          <a:off x="1451866" y="1403927"/>
          <a:ext cx="9288266" cy="443807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43590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sp>
        <p:nvSpPr>
          <p:cNvPr id="3" name="Título 6">
            <a:extLst>
              <a:ext uri="{FF2B5EF4-FFF2-40B4-BE49-F238E27FC236}">
                <a16:creationId xmlns:a16="http://schemas.microsoft.com/office/drawing/2014/main" id="{E0D9F350-1777-1619-1B05-71B805741901}"/>
              </a:ext>
            </a:extLst>
          </p:cNvPr>
          <p:cNvSpPr>
            <a:spLocks noGrp="1"/>
          </p:cNvSpPr>
          <p:nvPr>
            <p:ph type="title"/>
          </p:nvPr>
        </p:nvSpPr>
        <p:spPr>
          <a:xfrm>
            <a:off x="1682750" y="180975"/>
            <a:ext cx="8826500" cy="1241425"/>
          </a:xfrm>
        </p:spPr>
        <p:txBody>
          <a:bodyPr>
            <a:normAutofit/>
          </a:bodyPr>
          <a:lstStyle/>
          <a:p>
            <a:pPr algn="ctr"/>
            <a:r>
              <a:rPr lang="es-ES" sz="2400" dirty="0"/>
              <a:t>Estado PQRDS – Dependencias Despacho Viceministra Desarrollo Rural</a:t>
            </a:r>
            <a:endParaRPr lang="es-CO" sz="2400" dirty="0">
              <a:solidFill>
                <a:schemeClr val="bg2">
                  <a:lumMod val="25000"/>
                </a:schemeClr>
              </a:solidFill>
            </a:endParaRPr>
          </a:p>
        </p:txBody>
      </p:sp>
      <p:graphicFrame>
        <p:nvGraphicFramePr>
          <p:cNvPr id="4" name="Gráfico 3">
            <a:extLst>
              <a:ext uri="{FF2B5EF4-FFF2-40B4-BE49-F238E27FC236}">
                <a16:creationId xmlns:a16="http://schemas.microsoft.com/office/drawing/2014/main" id="{A18DAC17-43CA-CEFB-0B6C-6D6415E68FED}"/>
              </a:ext>
            </a:extLst>
          </p:cNvPr>
          <p:cNvGraphicFramePr>
            <a:graphicFrameLocks/>
          </p:cNvGraphicFramePr>
          <p:nvPr/>
        </p:nvGraphicFramePr>
        <p:xfrm>
          <a:off x="1500187" y="1323109"/>
          <a:ext cx="9191626" cy="421178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31872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B238E6FA-A559-99BD-B331-6B1AC8A06F2D}"/>
              </a:ext>
            </a:extLst>
          </p:cNvPr>
          <p:cNvSpPr txBox="1"/>
          <p:nvPr/>
        </p:nvSpPr>
        <p:spPr>
          <a:xfrm>
            <a:off x="5065910"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 minagricultura.gov.co</a:t>
            </a:r>
          </a:p>
        </p:txBody>
      </p:sp>
      <p:sp>
        <p:nvSpPr>
          <p:cNvPr id="8" name="Título 3">
            <a:extLst>
              <a:ext uri="{FF2B5EF4-FFF2-40B4-BE49-F238E27FC236}">
                <a16:creationId xmlns:a16="http://schemas.microsoft.com/office/drawing/2014/main" id="{8F8FE658-97CD-FAEC-B694-9279479D7063}"/>
              </a:ext>
            </a:extLst>
          </p:cNvPr>
          <p:cNvSpPr txBox="1">
            <a:spLocks/>
          </p:cNvSpPr>
          <p:nvPr/>
        </p:nvSpPr>
        <p:spPr>
          <a:xfrm>
            <a:off x="838198" y="5715527"/>
            <a:ext cx="4050379" cy="7773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ES" sz="1000" b="0" i="0" u="none" strike="noStrike" kern="1200" cap="none" spc="0" normalizeH="0" baseline="0" noProof="0" dirty="0">
                <a:ln>
                  <a:noFill/>
                </a:ln>
                <a:solidFill>
                  <a:prstClr val="black"/>
                </a:solidFill>
                <a:effectLst/>
                <a:uLnTx/>
                <a:uFillTx/>
                <a:latin typeface="Helvetica"/>
                <a:ea typeface="+mj-ea"/>
                <a:cs typeface="+mj-cs"/>
              </a:rPr>
              <a:t>Fuente: Reportes estadísticos - </a:t>
            </a:r>
            <a:r>
              <a:rPr kumimoji="0" lang="es-ES" sz="1000" b="0" i="0" u="none" strike="noStrike" kern="1200" cap="none" spc="0" normalizeH="0" baseline="0" noProof="0" dirty="0" err="1">
                <a:ln>
                  <a:noFill/>
                </a:ln>
                <a:solidFill>
                  <a:prstClr val="black"/>
                </a:solidFill>
                <a:effectLst/>
                <a:uLnTx/>
                <a:uFillTx/>
                <a:latin typeface="Helvetica"/>
                <a:ea typeface="+mj-ea"/>
                <a:cs typeface="+mj-cs"/>
              </a:rPr>
              <a:t>Soadoc</a:t>
            </a:r>
            <a:endParaRPr kumimoji="0" lang="es-CO" sz="1000" b="0" i="0" u="none" strike="noStrike" kern="1200" cap="none" spc="0" normalizeH="0" baseline="0" noProof="0" dirty="0">
              <a:ln>
                <a:noFill/>
              </a:ln>
              <a:solidFill>
                <a:prstClr val="black"/>
              </a:solidFill>
              <a:effectLst/>
              <a:uLnTx/>
              <a:uFillTx/>
              <a:latin typeface="Helvetica"/>
              <a:ea typeface="+mj-ea"/>
              <a:cs typeface="+mj-cs"/>
            </a:endParaRPr>
          </a:p>
        </p:txBody>
      </p:sp>
      <p:sp>
        <p:nvSpPr>
          <p:cNvPr id="3" name="Título 6">
            <a:extLst>
              <a:ext uri="{FF2B5EF4-FFF2-40B4-BE49-F238E27FC236}">
                <a16:creationId xmlns:a16="http://schemas.microsoft.com/office/drawing/2014/main" id="{E0D9F350-1777-1619-1B05-71B805741901}"/>
              </a:ext>
            </a:extLst>
          </p:cNvPr>
          <p:cNvSpPr>
            <a:spLocks noGrp="1"/>
          </p:cNvSpPr>
          <p:nvPr>
            <p:ph type="title"/>
          </p:nvPr>
        </p:nvSpPr>
        <p:spPr>
          <a:xfrm>
            <a:off x="1682750" y="180975"/>
            <a:ext cx="8826500" cy="1241425"/>
          </a:xfrm>
        </p:spPr>
        <p:txBody>
          <a:bodyPr>
            <a:normAutofit/>
          </a:bodyPr>
          <a:lstStyle/>
          <a:p>
            <a:pPr algn="ctr"/>
            <a:r>
              <a:rPr lang="es-ES" sz="2400" dirty="0"/>
              <a:t>Estado PQRDS – Dependencias Secretaría General</a:t>
            </a:r>
            <a:endParaRPr lang="es-CO" sz="2400" dirty="0">
              <a:solidFill>
                <a:schemeClr val="bg2">
                  <a:lumMod val="25000"/>
                </a:schemeClr>
              </a:solidFill>
            </a:endParaRPr>
          </a:p>
        </p:txBody>
      </p:sp>
      <p:graphicFrame>
        <p:nvGraphicFramePr>
          <p:cNvPr id="5" name="Gráfico 4">
            <a:extLst>
              <a:ext uri="{FF2B5EF4-FFF2-40B4-BE49-F238E27FC236}">
                <a16:creationId xmlns:a16="http://schemas.microsoft.com/office/drawing/2014/main" id="{A18DAC17-43CA-CEFB-0B6C-6D6415E68FED}"/>
              </a:ext>
            </a:extLst>
          </p:cNvPr>
          <p:cNvGraphicFramePr>
            <a:graphicFrameLocks/>
          </p:cNvGraphicFramePr>
          <p:nvPr/>
        </p:nvGraphicFramePr>
        <p:xfrm>
          <a:off x="1288473" y="1066800"/>
          <a:ext cx="9739745" cy="46487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479178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D273435A-D866-A496-004D-A28C6D5DAFB5}"/>
              </a:ext>
            </a:extLst>
          </p:cNvPr>
          <p:cNvSpPr txBox="1">
            <a:spLocks/>
          </p:cNvSpPr>
          <p:nvPr/>
        </p:nvSpPr>
        <p:spPr>
          <a:xfrm>
            <a:off x="606017" y="3059571"/>
            <a:ext cx="7966231" cy="1325563"/>
          </a:xfrm>
          <a:prstGeom prst="rect">
            <a:avLst/>
          </a:prstGeom>
        </p:spPr>
        <p:txBody>
          <a:bodyPr vert="horz" lIns="91440" tIns="45720" rIns="91440" bIns="45720" rtlCol="0" anchor="b">
            <a:normAutofit lnSpcReduction="10000"/>
          </a:bodyPr>
          <a:ls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3600" b="1" i="0" u="none" strike="noStrike" kern="1200" cap="none" spc="0" normalizeH="0" baseline="0" noProof="0" dirty="0">
                <a:ln>
                  <a:noFill/>
                </a:ln>
                <a:solidFill>
                  <a:prstClr val="white">
                    <a:lumMod val="95000"/>
                  </a:prstClr>
                </a:solidFill>
                <a:effectLst/>
                <a:uLnTx/>
                <a:uFillTx/>
                <a:latin typeface="Helvetica"/>
                <a:ea typeface="+mn-ea"/>
                <a:cs typeface="Helvetica"/>
              </a:rPr>
              <a:t>GRACIAS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Helvetica"/>
                <a:ea typeface="+mn-ea"/>
                <a:cs typeface="Helvetica"/>
              </a:rPr>
              <a:t> 	</a:t>
            </a:r>
            <a:br>
              <a:rPr kumimoji="0" lang="es-ES" sz="1800" b="0" i="0" u="none" strike="noStrike" kern="1200" cap="none" spc="0" normalizeH="0" baseline="0" noProof="0" dirty="0">
                <a:ln>
                  <a:noFill/>
                </a:ln>
                <a:solidFill>
                  <a:prstClr val="black"/>
                </a:solidFill>
                <a:effectLst/>
                <a:uLnTx/>
                <a:uFillTx/>
                <a:latin typeface="Helvetica"/>
                <a:ea typeface="+mn-ea"/>
                <a:cs typeface="Helvetica"/>
              </a:rPr>
            </a:br>
            <a:endParaRPr kumimoji="0" lang="es-CO" sz="2400" b="0" i="0" u="none" strike="noStrike" kern="1200" cap="none" spc="0" normalizeH="0" baseline="0" noProof="0" dirty="0">
              <a:ln>
                <a:noFill/>
              </a:ln>
              <a:solidFill>
                <a:prstClr val="black"/>
              </a:solidFill>
              <a:effectLst/>
              <a:uLnTx/>
              <a:uFillTx/>
              <a:latin typeface="Helvetica"/>
              <a:ea typeface="+mn-ea"/>
              <a:cs typeface="Helvetica"/>
            </a:endParaRPr>
          </a:p>
        </p:txBody>
      </p:sp>
    </p:spTree>
    <p:extLst>
      <p:ext uri="{BB962C8B-B14F-4D97-AF65-F5344CB8AC3E}">
        <p14:creationId xmlns:p14="http://schemas.microsoft.com/office/powerpoint/2010/main" val="3489253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0" y="1809419"/>
            <a:ext cx="8560904" cy="1706779"/>
          </a:xfrm>
        </p:spPr>
        <p:txBody>
          <a:bodyPr>
            <a:normAutofit/>
          </a:bodyPr>
          <a:lstStyle/>
          <a:p>
            <a:r>
              <a:rPr lang="es-ES" sz="3600" b="1" dirty="0">
                <a:solidFill>
                  <a:schemeClr val="bg1"/>
                </a:solidFill>
              </a:rPr>
              <a:t>10. Proposiciones y varios</a:t>
            </a:r>
            <a:endParaRPr lang="es-CO" sz="2800" b="1" dirty="0">
              <a:solidFill>
                <a:schemeClr val="bg1"/>
              </a:solidFill>
            </a:endParaRPr>
          </a:p>
        </p:txBody>
      </p:sp>
    </p:spTree>
    <p:extLst>
      <p:ext uri="{BB962C8B-B14F-4D97-AF65-F5344CB8AC3E}">
        <p14:creationId xmlns:p14="http://schemas.microsoft.com/office/powerpoint/2010/main" val="4558663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3ED4369D-6414-318E-76F7-57BE0461DE33}"/>
              </a:ext>
            </a:extLst>
          </p:cNvPr>
          <p:cNvSpPr>
            <a:spLocks noGrp="1"/>
          </p:cNvSpPr>
          <p:nvPr>
            <p:ph type="ctrTitle"/>
          </p:nvPr>
        </p:nvSpPr>
        <p:spPr>
          <a:xfrm>
            <a:off x="0" y="3055903"/>
            <a:ext cx="8560904" cy="746194"/>
          </a:xfrm>
        </p:spPr>
        <p:txBody>
          <a:bodyPr>
            <a:normAutofit fontScale="90000"/>
          </a:bodyPr>
          <a:lstStyle/>
          <a:p>
            <a:r>
              <a:rPr lang="es-CO" sz="4800" b="1" dirty="0">
                <a:solidFill>
                  <a:schemeClr val="bg1"/>
                </a:solidFill>
                <a:latin typeface="Calibri" panose="020F0502020204030204" pitchFamily="34" charset="0"/>
                <a:cs typeface="Calibri" panose="020F0502020204030204" pitchFamily="34" charset="0"/>
              </a:rPr>
              <a:t>AVANCES Y ESTADO GENERAL DE LA EJECUCIÓN DEL PLAN DE ACCIÓN INSTITUCIONAL CON CORTE A 30 DE SEPTIEMBRE DE 2023</a:t>
            </a:r>
            <a:endParaRPr lang="es-CO"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752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6A8433-0633-479D-83B8-F56E1CFEDD84}"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20/11/2023</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5" name="Elipse 4">
            <a:extLst>
              <a:ext uri="{FF2B5EF4-FFF2-40B4-BE49-F238E27FC236}">
                <a16:creationId xmlns:a16="http://schemas.microsoft.com/office/drawing/2014/main" id="{E78952B9-B441-F63B-4D25-A7937BD0574C}"/>
              </a:ext>
            </a:extLst>
          </p:cNvPr>
          <p:cNvSpPr/>
          <p:nvPr/>
        </p:nvSpPr>
        <p:spPr>
          <a:xfrm>
            <a:off x="469782" y="889233"/>
            <a:ext cx="3568817" cy="880844"/>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26 Dependencias y/o Grupos de Trabajo reportan seguimiento del PAI</a:t>
            </a:r>
            <a:endParaRPr kumimoji="0" lang="es-CO" sz="1600" b="0"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9" name="CuadroTexto 8">
            <a:extLst>
              <a:ext uri="{FF2B5EF4-FFF2-40B4-BE49-F238E27FC236}">
                <a16:creationId xmlns:a16="http://schemas.microsoft.com/office/drawing/2014/main" id="{A7DC7B28-1497-0B71-94BD-276638FF80B8}"/>
              </a:ext>
            </a:extLst>
          </p:cNvPr>
          <p:cNvSpPr txBox="1"/>
          <p:nvPr/>
        </p:nvSpPr>
        <p:spPr>
          <a:xfrm>
            <a:off x="1620282" y="5640675"/>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3" name="Gráfico 2">
            <a:extLst>
              <a:ext uri="{FF2B5EF4-FFF2-40B4-BE49-F238E27FC236}">
                <a16:creationId xmlns:a16="http://schemas.microsoft.com/office/drawing/2014/main" id="{39B5BD57-C9D0-426B-B1FB-5814272E2C14}"/>
              </a:ext>
            </a:extLst>
          </p:cNvPr>
          <p:cNvGraphicFramePr>
            <a:graphicFrameLocks/>
          </p:cNvGraphicFramePr>
          <p:nvPr/>
        </p:nvGraphicFramePr>
        <p:xfrm>
          <a:off x="838200" y="1841769"/>
          <a:ext cx="10515599" cy="357187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027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6">
            <a:extLst>
              <a:ext uri="{FF2B5EF4-FFF2-40B4-BE49-F238E27FC236}">
                <a16:creationId xmlns:a16="http://schemas.microsoft.com/office/drawing/2014/main" id="{72FAEA24-8683-3C81-7930-AA86EA113165}"/>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4800" b="1" i="0" u="none" strike="noStrike" kern="1200" cap="none" spc="0" normalizeH="0" baseline="0" noProof="0" dirty="0">
              <a:ln>
                <a:noFill/>
              </a:ln>
              <a:solidFill>
                <a:prstClr val="black"/>
              </a:solidFill>
              <a:effectLst/>
              <a:uLnTx/>
              <a:uFillTx/>
              <a:latin typeface="Helvetica"/>
              <a:ea typeface="+mj-ea"/>
              <a:cs typeface="+mj-cs"/>
            </a:endParaRP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60122A6-FF8F-4028-8C1A-A9F91C35941C}"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20/11/2023</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11" name="CuadroTexto 10">
            <a:extLst>
              <a:ext uri="{FF2B5EF4-FFF2-40B4-BE49-F238E27FC236}">
                <a16:creationId xmlns:a16="http://schemas.microsoft.com/office/drawing/2014/main" id="{5D159B4C-7742-C87C-B839-F59D782CD537}"/>
              </a:ext>
            </a:extLst>
          </p:cNvPr>
          <p:cNvSpPr txBox="1"/>
          <p:nvPr/>
        </p:nvSpPr>
        <p:spPr>
          <a:xfrm>
            <a:off x="1165883" y="5633554"/>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3" name="Gráfico 2">
            <a:extLst>
              <a:ext uri="{FF2B5EF4-FFF2-40B4-BE49-F238E27FC236}">
                <a16:creationId xmlns:a16="http://schemas.microsoft.com/office/drawing/2014/main" id="{39B5BD57-C9D0-426B-B1FB-5814272E2C14}"/>
              </a:ext>
            </a:extLst>
          </p:cNvPr>
          <p:cNvGraphicFramePr>
            <a:graphicFrameLocks/>
          </p:cNvGraphicFramePr>
          <p:nvPr/>
        </p:nvGraphicFramePr>
        <p:xfrm>
          <a:off x="844550" y="1107347"/>
          <a:ext cx="10502899" cy="410759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2508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66FF8D59-AC5F-2286-349A-70F1823FD195}"/>
              </a:ext>
            </a:extLst>
          </p:cNvPr>
          <p:cNvSpPr txBox="1"/>
          <p:nvPr/>
        </p:nvSpPr>
        <p:spPr>
          <a:xfrm>
            <a:off x="5065911" y="6639446"/>
            <a:ext cx="2060179"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O" sz="1100" b="1" i="0" u="none" strike="noStrike" kern="1200" cap="none" spc="0" normalizeH="0" baseline="0" noProof="0" dirty="0">
                <a:ln>
                  <a:noFill/>
                </a:ln>
                <a:solidFill>
                  <a:prstClr val="white"/>
                </a:solidFill>
                <a:effectLst/>
                <a:uLnTx/>
                <a:uFillTx/>
                <a:latin typeface="Helvetica" pitchFamily="2" charset="0"/>
                <a:ea typeface="+mn-ea"/>
                <a:cs typeface="+mn-cs"/>
              </a:rPr>
              <a:t>www.minagricultura.gov.co</a:t>
            </a:r>
          </a:p>
        </p:txBody>
      </p:sp>
      <p:sp>
        <p:nvSpPr>
          <p:cNvPr id="5" name="Título 6">
            <a:extLst>
              <a:ext uri="{FF2B5EF4-FFF2-40B4-BE49-F238E27FC236}">
                <a16:creationId xmlns:a16="http://schemas.microsoft.com/office/drawing/2014/main" id="{72FAEA24-8683-3C81-7930-AA86EA113165}"/>
              </a:ext>
            </a:extLst>
          </p:cNvPr>
          <p:cNvSpPr txBox="1">
            <a:spLocks/>
          </p:cNvSpPr>
          <p:nvPr/>
        </p:nvSpPr>
        <p:spPr>
          <a:xfrm>
            <a:off x="831850" y="1709738"/>
            <a:ext cx="10515600"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CO" sz="4800" b="1" i="0" u="none" strike="noStrike" kern="1200" cap="none" spc="0" normalizeH="0" baseline="0" noProof="0" dirty="0">
              <a:ln>
                <a:noFill/>
              </a:ln>
              <a:solidFill>
                <a:prstClr val="black"/>
              </a:solidFill>
              <a:effectLst/>
              <a:uLnTx/>
              <a:uFillTx/>
              <a:latin typeface="Helvetica"/>
              <a:ea typeface="+mj-ea"/>
              <a:cs typeface="+mj-cs"/>
            </a:endParaRPr>
          </a:p>
        </p:txBody>
      </p:sp>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B16B4A1-3167-4AE6-8B26-5D1694CA1A0F}"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20/11/2023</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11" name="CuadroTexto 10">
            <a:extLst>
              <a:ext uri="{FF2B5EF4-FFF2-40B4-BE49-F238E27FC236}">
                <a16:creationId xmlns:a16="http://schemas.microsoft.com/office/drawing/2014/main" id="{F091C964-6D45-69D1-A429-863303A4E4D0}"/>
              </a:ext>
            </a:extLst>
          </p:cNvPr>
          <p:cNvSpPr txBox="1"/>
          <p:nvPr/>
        </p:nvSpPr>
        <p:spPr>
          <a:xfrm>
            <a:off x="4440306" y="6035579"/>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3" name="Gráfico 2">
            <a:extLst>
              <a:ext uri="{FF2B5EF4-FFF2-40B4-BE49-F238E27FC236}">
                <a16:creationId xmlns:a16="http://schemas.microsoft.com/office/drawing/2014/main" id="{4BF05CD3-A283-4DE7-97F6-A5DCBC6EE791}"/>
              </a:ext>
            </a:extLst>
          </p:cNvPr>
          <p:cNvGraphicFramePr>
            <a:graphicFrameLocks/>
          </p:cNvGraphicFramePr>
          <p:nvPr/>
        </p:nvGraphicFramePr>
        <p:xfrm>
          <a:off x="562062" y="560811"/>
          <a:ext cx="11162950" cy="27403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áfico 5">
            <a:extLst>
              <a:ext uri="{FF2B5EF4-FFF2-40B4-BE49-F238E27FC236}">
                <a16:creationId xmlns:a16="http://schemas.microsoft.com/office/drawing/2014/main" id="{4BF05CD3-A283-4DE7-97F6-A5DCBC6EE791}"/>
              </a:ext>
            </a:extLst>
          </p:cNvPr>
          <p:cNvGraphicFramePr>
            <a:graphicFrameLocks/>
          </p:cNvGraphicFramePr>
          <p:nvPr/>
        </p:nvGraphicFramePr>
        <p:xfrm>
          <a:off x="75501" y="3236021"/>
          <a:ext cx="11987868" cy="274039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5386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1AEDBCDB-9EE5-3C84-3D1C-2A84642D6F2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5DB3F-3E5B-4626-8B6C-D7540F9E6580}"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20/11/2023</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6" name="Marcador de número de diapositiva 5">
            <a:extLst>
              <a:ext uri="{FF2B5EF4-FFF2-40B4-BE49-F238E27FC236}">
                <a16:creationId xmlns:a16="http://schemas.microsoft.com/office/drawing/2014/main" id="{AA0A4728-035A-D10C-CB34-A75D08218B6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9" name="CuadroTexto 8">
            <a:extLst>
              <a:ext uri="{FF2B5EF4-FFF2-40B4-BE49-F238E27FC236}">
                <a16:creationId xmlns:a16="http://schemas.microsoft.com/office/drawing/2014/main" id="{D07AEA03-5BA9-F4F4-F877-3DFA49581BBC}"/>
              </a:ext>
            </a:extLst>
          </p:cNvPr>
          <p:cNvSpPr txBox="1"/>
          <p:nvPr/>
        </p:nvSpPr>
        <p:spPr>
          <a:xfrm>
            <a:off x="1847461" y="5654175"/>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2" name="Gráfico 1">
            <a:extLst>
              <a:ext uri="{FF2B5EF4-FFF2-40B4-BE49-F238E27FC236}">
                <a16:creationId xmlns:a16="http://schemas.microsoft.com/office/drawing/2014/main" id="{76F34EBA-C083-4AF3-BF92-E6EA8AE90B32}"/>
              </a:ext>
            </a:extLst>
          </p:cNvPr>
          <p:cNvGraphicFramePr>
            <a:graphicFrameLocks/>
          </p:cNvGraphicFramePr>
          <p:nvPr/>
        </p:nvGraphicFramePr>
        <p:xfrm>
          <a:off x="360727" y="1143000"/>
          <a:ext cx="11325137"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32741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a:extLst>
              <a:ext uri="{FF2B5EF4-FFF2-40B4-BE49-F238E27FC236}">
                <a16:creationId xmlns:a16="http://schemas.microsoft.com/office/drawing/2014/main" id="{5191880D-DA91-E013-9431-BF5412F6206B}"/>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345DB3F-3E5B-4626-8B6C-D7540F9E6580}" type="datetime1">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20/11/2023</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6" name="Marcador de número de diapositiva 5">
            <a:extLst>
              <a:ext uri="{FF2B5EF4-FFF2-40B4-BE49-F238E27FC236}">
                <a16:creationId xmlns:a16="http://schemas.microsoft.com/office/drawing/2014/main" id="{2B194A4C-8DAC-AAA4-307D-ED504F517A3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4CBB0B-5D0C-43FE-9043-22172208F6F8}" type="slidenum">
              <a:rPr kumimoji="0" lang="es-CO" sz="1200" b="0" i="0" u="none" strike="noStrike" kern="1200" cap="none" spc="0" normalizeH="0" baseline="0" noProof="0" smtClean="0">
                <a:ln>
                  <a:noFill/>
                </a:ln>
                <a:solidFill>
                  <a:prstClr val="black">
                    <a:tint val="75000"/>
                  </a:prstClr>
                </a:solidFill>
                <a:effectLst/>
                <a:uLnTx/>
                <a:uFillTx/>
                <a:latin typeface="Helvetic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CO" sz="1200" b="0" i="0" u="none" strike="noStrike" kern="1200" cap="none" spc="0" normalizeH="0" baseline="0" noProof="0">
              <a:ln>
                <a:noFill/>
              </a:ln>
              <a:solidFill>
                <a:prstClr val="black">
                  <a:tint val="75000"/>
                </a:prstClr>
              </a:solidFill>
              <a:effectLst/>
              <a:uLnTx/>
              <a:uFillTx/>
              <a:latin typeface="Helvetica"/>
              <a:ea typeface="+mn-ea"/>
              <a:cs typeface="+mn-cs"/>
            </a:endParaRPr>
          </a:p>
        </p:txBody>
      </p:sp>
      <p:sp>
        <p:nvSpPr>
          <p:cNvPr id="11" name="CuadroTexto 10">
            <a:extLst>
              <a:ext uri="{FF2B5EF4-FFF2-40B4-BE49-F238E27FC236}">
                <a16:creationId xmlns:a16="http://schemas.microsoft.com/office/drawing/2014/main" id="{D418F37A-63B6-DF1A-2AE2-3888377215BA}"/>
              </a:ext>
            </a:extLst>
          </p:cNvPr>
          <p:cNvSpPr txBox="1"/>
          <p:nvPr/>
        </p:nvSpPr>
        <p:spPr>
          <a:xfrm>
            <a:off x="743372" y="6094740"/>
            <a:ext cx="607809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1100" b="0" i="0" u="none" strike="noStrike" kern="1200" cap="none" spc="0" normalizeH="0" baseline="0" noProof="0" dirty="0">
                <a:ln>
                  <a:noFill/>
                </a:ln>
                <a:solidFill>
                  <a:prstClr val="black"/>
                </a:solidFill>
                <a:effectLst/>
                <a:uLnTx/>
                <a:uFillTx/>
                <a:latin typeface="Helvetica"/>
                <a:ea typeface="+mn-ea"/>
                <a:cs typeface="+mn-cs"/>
              </a:rPr>
              <a:t>Fuente: Plan de Acción Institucional vigencia 2023</a:t>
            </a:r>
            <a:endParaRPr kumimoji="0" lang="es-CO" sz="1100" b="0" i="0" u="none" strike="noStrike" kern="1200" cap="none" spc="0" normalizeH="0" baseline="0" noProof="0" dirty="0">
              <a:ln>
                <a:noFill/>
              </a:ln>
              <a:solidFill>
                <a:prstClr val="black"/>
              </a:solidFill>
              <a:effectLst/>
              <a:uLnTx/>
              <a:uFillTx/>
              <a:latin typeface="Helvetica"/>
              <a:ea typeface="+mn-ea"/>
              <a:cs typeface="+mn-cs"/>
            </a:endParaRPr>
          </a:p>
        </p:txBody>
      </p:sp>
      <p:graphicFrame>
        <p:nvGraphicFramePr>
          <p:cNvPr id="3" name="Gráfico 2">
            <a:extLst>
              <a:ext uri="{FF2B5EF4-FFF2-40B4-BE49-F238E27FC236}">
                <a16:creationId xmlns:a16="http://schemas.microsoft.com/office/drawing/2014/main" id="{24065F20-21B7-4D57-A0D4-6BAC68185E24}"/>
              </a:ext>
            </a:extLst>
          </p:cNvPr>
          <p:cNvGraphicFramePr>
            <a:graphicFrameLocks/>
          </p:cNvGraphicFramePr>
          <p:nvPr/>
        </p:nvGraphicFramePr>
        <p:xfrm>
          <a:off x="268449" y="1081087"/>
          <a:ext cx="11409026" cy="46958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7854238"/>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OBIERNO DEL CAMBIO">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182591e6-0f8c-49be-857d-34c2e2210ef9">C6HDPSSWJME2-1135991245-11</_dlc_DocId>
    <_dlc_DocIdUrl xmlns="182591e6-0f8c-49be-857d-34c2e2210ef9">
      <Url>https://www.minagricultura.gov.co/FURAG/_layouts/15/DocIdRedir.aspx?ID=C6HDPSSWJME2-1135991245-11</Url>
      <Description>C6HDPSSWJME2-1135991245-11</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0A271B74B680474D88AFB8E7016A171B" ma:contentTypeVersion="0" ma:contentTypeDescription="Crear nuevo documento." ma:contentTypeScope="" ma:versionID="df705ab18e8b23c4ef3a4c4313a0db53">
  <xsd:schema xmlns:xsd="http://www.w3.org/2001/XMLSchema" xmlns:xs="http://www.w3.org/2001/XMLSchema" xmlns:p="http://schemas.microsoft.com/office/2006/metadata/properties" xmlns:ns2="182591e6-0f8c-49be-857d-34c2e2210ef9" targetNamespace="http://schemas.microsoft.com/office/2006/metadata/properties" ma:root="true" ma:fieldsID="ba1ddfa8042ae0c4f4748fd6ac01585f" ns2:_="">
    <xsd:import namespace="182591e6-0f8c-49be-857d-34c2e2210ef9"/>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2591e6-0f8c-49be-857d-34c2e2210ef9" elementFormDefault="qualified">
    <xsd:import namespace="http://schemas.microsoft.com/office/2006/documentManagement/types"/>
    <xsd:import namespace="http://schemas.microsoft.com/office/infopath/2007/PartnerControls"/>
    <xsd:element name="_dlc_DocId" ma:index="8" nillable="true" ma:displayName="Valor de Id. de documento" ma:description="El valor del identificador de documento asignado a este elemento." ma:internalName="_dlc_DocId" ma:readOnly="true">
      <xsd:simpleType>
        <xsd:restriction base="dms:Text"/>
      </xsd:simpleType>
    </xsd:element>
    <xsd:element name="_dlc_DocIdUrl" ma:index="9" nillable="true" ma:displayName="Id. de documento" ma:description="Vínculo permanente a este documento."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1ABA2D8-009A-4D80-A330-10EE38023599}">
  <ds:schemaRefs>
    <ds:schemaRef ds:uri="http://schemas.microsoft.com/office/2006/metadata/properties"/>
    <ds:schemaRef ds:uri="http://schemas.microsoft.com/office/infopath/2007/PartnerControls"/>
    <ds:schemaRef ds:uri="63180f78-b3d6-4d32-a10f-3efd1bd35fb7"/>
    <ds:schemaRef ds:uri="377e50c5-3f46-412f-8e76-e5bc4312155c"/>
    <ds:schemaRef ds:uri="680276ee-2552-4165-9adf-a17735bd9bc3"/>
    <ds:schemaRef ds:uri="182591e6-0f8c-49be-857d-34c2e2210ef9"/>
  </ds:schemaRefs>
</ds:datastoreItem>
</file>

<file path=customXml/itemProps2.xml><?xml version="1.0" encoding="utf-8"?>
<ds:datastoreItem xmlns:ds="http://schemas.openxmlformats.org/officeDocument/2006/customXml" ds:itemID="{FCF0FB4A-8273-40C4-896A-3F56C36ACC94}"/>
</file>

<file path=customXml/itemProps3.xml><?xml version="1.0" encoding="utf-8"?>
<ds:datastoreItem xmlns:ds="http://schemas.openxmlformats.org/officeDocument/2006/customXml" ds:itemID="{C58C017A-E524-4EF8-93AD-75B7145E6114}">
  <ds:schemaRefs>
    <ds:schemaRef ds:uri="http://schemas.microsoft.com/sharepoint/events"/>
  </ds:schemaRefs>
</ds:datastoreItem>
</file>

<file path=customXml/itemProps4.xml><?xml version="1.0" encoding="utf-8"?>
<ds:datastoreItem xmlns:ds="http://schemas.openxmlformats.org/officeDocument/2006/customXml" ds:itemID="{225A3092-86D0-43AC-A034-E238FF027A1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913</TotalTime>
  <Words>3931</Words>
  <Application>Microsoft Office PowerPoint</Application>
  <PresentationFormat>Panorámica</PresentationFormat>
  <Paragraphs>997</Paragraphs>
  <Slides>38</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38</vt:i4>
      </vt:variant>
    </vt:vector>
  </HeadingPairs>
  <TitlesOfParts>
    <vt:vector size="46" baseType="lpstr">
      <vt:lpstr>Abadi</vt:lpstr>
      <vt:lpstr>Arial</vt:lpstr>
      <vt:lpstr>Calibri</vt:lpstr>
      <vt:lpstr>Helvetica</vt:lpstr>
      <vt:lpstr>Monserrat</vt:lpstr>
      <vt:lpstr>Times New Roman</vt:lpstr>
      <vt:lpstr>Tema de Office</vt:lpstr>
      <vt:lpstr>1_Tema de Office</vt:lpstr>
      <vt:lpstr>Presentación de PowerPoint</vt:lpstr>
      <vt:lpstr>Comité Institucional de  Gestión y Desempeño   Noviembre 21 de 2023</vt:lpstr>
      <vt:lpstr>Presentación de PowerPoint</vt:lpstr>
      <vt:lpstr>AVANCES Y ESTADO GENERAL DE LA EJECUCIÓN DEL PLAN DE ACCIÓN INSTITUCIONAL CON CORTE A 30 DE SEPTIEMBRE DE 2023</vt:lpstr>
      <vt:lpstr>Presentación de PowerPoint</vt:lpstr>
      <vt:lpstr>Presentación de PowerPoint</vt:lpstr>
      <vt:lpstr>Presentación de PowerPoint</vt:lpstr>
      <vt:lpstr>Presentación de PowerPoint</vt:lpstr>
      <vt:lpstr>Presentación de PowerPoint</vt:lpstr>
      <vt:lpstr>Algunas recomendaciones a las dependencias para mejorar la ejecución.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ESTADO DE LAS PETICIONES, QUEJAS, RECLAMOS, SOLICITUDES DE INFORMACIÓN Y DENUNCIAS –PQRDS  Secretaría General – Grupo Atención al Ciudadano</vt:lpstr>
      <vt:lpstr>Reporte estadístico PQRDS – SOADOC Reporte estadístico 1 de enero al 15 de noviembre 2023</vt:lpstr>
      <vt:lpstr>Reporte estadístico PQRDS – SOADOC 1 de enero al 15 de noviembre 2023</vt:lpstr>
      <vt:lpstr>Estado PQRDS – Dependencias Despacho Ministra</vt:lpstr>
      <vt:lpstr>Estado PQRDS – Dependencias Despacho Viceministra Asuntos Agropecuarios</vt:lpstr>
      <vt:lpstr>Estado PQRDS – Dependencias Despacho Viceministra Desarrollo Rural</vt:lpstr>
      <vt:lpstr>Estado PQRDS – Dependencias Secretaría General</vt:lpstr>
      <vt:lpstr>Presentación de PowerPoint</vt:lpstr>
      <vt:lpstr>10. Proposiciones y varios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William Camilo  Baracaldo Godoy</dc:creator>
  <cp:lastModifiedBy>Carlos Julio Sierra Mora</cp:lastModifiedBy>
  <cp:revision>65</cp:revision>
  <dcterms:created xsi:type="dcterms:W3CDTF">2023-05-08T00:34:42Z</dcterms:created>
  <dcterms:modified xsi:type="dcterms:W3CDTF">2023-11-20T18:58:43Z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0x0101000A271B74B680474D88AFB8E7016A171B</vt:lpwstr>
  </property>
  <property fmtid="{D5CDD505-2E9C-101B-9397-08002B2CF9AE}" pid="3" name="_dlc_DocIdItemGuid">
    <vt:lpwstr>5afeb89c-2cdd-4375-bd35-e0873f443082</vt:lpwstr>
  </property>
</Properties>
</file>